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9" r:id="rId4"/>
    <p:sldId id="281" r:id="rId5"/>
    <p:sldId id="266" r:id="rId6"/>
    <p:sldId id="273" r:id="rId7"/>
    <p:sldId id="274" r:id="rId8"/>
    <p:sldId id="270" r:id="rId9"/>
    <p:sldId id="272" r:id="rId10"/>
    <p:sldId id="275" r:id="rId11"/>
    <p:sldId id="282" r:id="rId12"/>
    <p:sldId id="280" r:id="rId13"/>
    <p:sldId id="285" r:id="rId14"/>
    <p:sldId id="288" r:id="rId15"/>
    <p:sldId id="286" r:id="rId16"/>
    <p:sldId id="287" r:id="rId17"/>
    <p:sldId id="290" r:id="rId18"/>
    <p:sldId id="291" r:id="rId19"/>
    <p:sldId id="292" r:id="rId20"/>
    <p:sldId id="284" r:id="rId21"/>
    <p:sldId id="293" r:id="rId2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3" autoAdjust="0"/>
    <p:restoredTop sz="91655" autoAdjust="0"/>
  </p:normalViewPr>
  <p:slideViewPr>
    <p:cSldViewPr snapToGrid="0">
      <p:cViewPr varScale="1">
        <p:scale>
          <a:sx n="80" d="100"/>
          <a:sy n="80" d="100"/>
        </p:scale>
        <p:origin x="126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C455E-95E8-4E0C-B8D7-56727AAC61A0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</dgm:pt>
    <dgm:pt modelId="{DB1C81B9-954F-4C74-87D9-A4BEB2707048}">
      <dgm:prSet phldrT="[Texto]" custT="1"/>
      <dgm:spPr/>
      <dgm:t>
        <a:bodyPr/>
        <a:lstStyle/>
        <a:p>
          <a:r>
            <a:rPr lang="es-PA" sz="1800" dirty="0"/>
            <a:t>Alto </a:t>
          </a:r>
        </a:p>
        <a:p>
          <a:r>
            <a:rPr lang="es-PA" sz="1800" dirty="0"/>
            <a:t>Nivel</a:t>
          </a:r>
        </a:p>
      </dgm:t>
    </dgm:pt>
    <dgm:pt modelId="{E7001E69-C0E6-4ACC-8197-3C1A761E514C}" type="parTrans" cxnId="{0402B1FA-B46E-4ACB-A231-8A6C7E021F5B}">
      <dgm:prSet/>
      <dgm:spPr/>
      <dgm:t>
        <a:bodyPr/>
        <a:lstStyle/>
        <a:p>
          <a:endParaRPr lang="es-PA"/>
        </a:p>
      </dgm:t>
    </dgm:pt>
    <dgm:pt modelId="{37C06B9B-84FA-4EFF-9121-9707FBC81BD8}" type="sibTrans" cxnId="{0402B1FA-B46E-4ACB-A231-8A6C7E021F5B}">
      <dgm:prSet/>
      <dgm:spPr/>
      <dgm:t>
        <a:bodyPr/>
        <a:lstStyle/>
        <a:p>
          <a:endParaRPr lang="es-PA"/>
        </a:p>
      </dgm:t>
    </dgm:pt>
    <dgm:pt modelId="{F3CCD323-DC31-47E9-A82A-D421D76C58F2}">
      <dgm:prSet phldrT="[Texto]" custT="1"/>
      <dgm:spPr/>
      <dgm:t>
        <a:bodyPr/>
        <a:lstStyle/>
        <a:p>
          <a:r>
            <a:rPr lang="es-PA" sz="3600" dirty="0"/>
            <a:t>(Medio Nivel)</a:t>
          </a:r>
        </a:p>
      </dgm:t>
    </dgm:pt>
    <dgm:pt modelId="{D857E8C0-4C64-46D9-A58A-D1DF79D513AD}" type="parTrans" cxnId="{27CCCD28-507F-4143-9A94-B728D7404CE0}">
      <dgm:prSet/>
      <dgm:spPr/>
      <dgm:t>
        <a:bodyPr/>
        <a:lstStyle/>
        <a:p>
          <a:endParaRPr lang="es-PA"/>
        </a:p>
      </dgm:t>
    </dgm:pt>
    <dgm:pt modelId="{C2D0FA6C-8DFF-4AC8-93D7-5DD1AE055864}" type="sibTrans" cxnId="{27CCCD28-507F-4143-9A94-B728D7404CE0}">
      <dgm:prSet/>
      <dgm:spPr/>
      <dgm:t>
        <a:bodyPr/>
        <a:lstStyle/>
        <a:p>
          <a:endParaRPr lang="es-PA"/>
        </a:p>
      </dgm:t>
    </dgm:pt>
    <dgm:pt modelId="{B42C3994-D1A6-4CBD-AE3D-C145ED297DED}">
      <dgm:prSet phldrT="[Texto]" custT="1"/>
      <dgm:spPr/>
      <dgm:t>
        <a:bodyPr/>
        <a:lstStyle/>
        <a:p>
          <a:r>
            <a:rPr lang="es-PA" sz="3600" dirty="0"/>
            <a:t>Bajo Nivel….</a:t>
          </a:r>
        </a:p>
      </dgm:t>
    </dgm:pt>
    <dgm:pt modelId="{CE5A2016-B3A5-4FC9-8C7D-9AC5CED83812}" type="parTrans" cxnId="{B8BC88F2-270A-45DB-BD1E-FE22B17994C5}">
      <dgm:prSet/>
      <dgm:spPr/>
      <dgm:t>
        <a:bodyPr/>
        <a:lstStyle/>
        <a:p>
          <a:endParaRPr lang="es-PA"/>
        </a:p>
      </dgm:t>
    </dgm:pt>
    <dgm:pt modelId="{E39CDC41-53C6-4626-A056-AC209EDA9706}" type="sibTrans" cxnId="{B8BC88F2-270A-45DB-BD1E-FE22B17994C5}">
      <dgm:prSet/>
      <dgm:spPr/>
      <dgm:t>
        <a:bodyPr/>
        <a:lstStyle/>
        <a:p>
          <a:endParaRPr lang="es-PA"/>
        </a:p>
      </dgm:t>
    </dgm:pt>
    <dgm:pt modelId="{E55A7FD1-A662-45AE-805D-C7857E517A78}" type="pres">
      <dgm:prSet presAssocID="{5E8C455E-95E8-4E0C-B8D7-56727AAC61A0}" presName="Name0" presStyleCnt="0">
        <dgm:presLayoutVars>
          <dgm:dir/>
          <dgm:animLvl val="lvl"/>
          <dgm:resizeHandles val="exact"/>
        </dgm:presLayoutVars>
      </dgm:prSet>
      <dgm:spPr/>
    </dgm:pt>
    <dgm:pt modelId="{8F669A59-E7DB-4FD6-8C73-3ABD42D99F19}" type="pres">
      <dgm:prSet presAssocID="{DB1C81B9-954F-4C74-87D9-A4BEB2707048}" presName="Name8" presStyleCnt="0"/>
      <dgm:spPr/>
    </dgm:pt>
    <dgm:pt modelId="{22C42CFC-9376-4EA1-87CC-DFCB9A66B055}" type="pres">
      <dgm:prSet presAssocID="{DB1C81B9-954F-4C74-87D9-A4BEB2707048}" presName="level" presStyleLbl="node1" presStyleIdx="0" presStyleCnt="3">
        <dgm:presLayoutVars>
          <dgm:chMax val="1"/>
          <dgm:bulletEnabled val="1"/>
        </dgm:presLayoutVars>
      </dgm:prSet>
      <dgm:spPr/>
    </dgm:pt>
    <dgm:pt modelId="{A72A5DAB-0041-435B-8D06-141D4CA87434}" type="pres">
      <dgm:prSet presAssocID="{DB1C81B9-954F-4C74-87D9-A4BEB270704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39E32D5-E5EC-41B4-82AA-E4B907AB9063}" type="pres">
      <dgm:prSet presAssocID="{F3CCD323-DC31-47E9-A82A-D421D76C58F2}" presName="Name8" presStyleCnt="0"/>
      <dgm:spPr/>
    </dgm:pt>
    <dgm:pt modelId="{91B14EE8-982C-4A45-98FD-29B79C6FE23B}" type="pres">
      <dgm:prSet presAssocID="{F3CCD323-DC31-47E9-A82A-D421D76C58F2}" presName="level" presStyleLbl="node1" presStyleIdx="1" presStyleCnt="3">
        <dgm:presLayoutVars>
          <dgm:chMax val="1"/>
          <dgm:bulletEnabled val="1"/>
        </dgm:presLayoutVars>
      </dgm:prSet>
      <dgm:spPr/>
    </dgm:pt>
    <dgm:pt modelId="{DBBF8B2E-EB67-445B-A9B7-5EA6D148D8E8}" type="pres">
      <dgm:prSet presAssocID="{F3CCD323-DC31-47E9-A82A-D421D76C58F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734FCA9-1E3E-4402-B03B-307E2510D05C}" type="pres">
      <dgm:prSet presAssocID="{B42C3994-D1A6-4CBD-AE3D-C145ED297DED}" presName="Name8" presStyleCnt="0"/>
      <dgm:spPr/>
    </dgm:pt>
    <dgm:pt modelId="{8596BEC5-0EF6-4764-B2D2-AA1952E01F70}" type="pres">
      <dgm:prSet presAssocID="{B42C3994-D1A6-4CBD-AE3D-C145ED297DED}" presName="level" presStyleLbl="node1" presStyleIdx="2" presStyleCnt="3">
        <dgm:presLayoutVars>
          <dgm:chMax val="1"/>
          <dgm:bulletEnabled val="1"/>
        </dgm:presLayoutVars>
      </dgm:prSet>
      <dgm:spPr/>
    </dgm:pt>
    <dgm:pt modelId="{929A26B9-CF89-4EC3-B378-5E9AF972936D}" type="pres">
      <dgm:prSet presAssocID="{B42C3994-D1A6-4CBD-AE3D-C145ED297DE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DDDAA17-E643-4A0D-BEC5-7E94D442CDD3}" type="presOf" srcId="{F3CCD323-DC31-47E9-A82A-D421D76C58F2}" destId="{DBBF8B2E-EB67-445B-A9B7-5EA6D148D8E8}" srcOrd="1" destOrd="0" presId="urn:microsoft.com/office/officeart/2005/8/layout/pyramid1"/>
    <dgm:cxn modelId="{A0E18B19-A11B-43EB-A842-5F64F6F4770A}" type="presOf" srcId="{B42C3994-D1A6-4CBD-AE3D-C145ED297DED}" destId="{929A26B9-CF89-4EC3-B378-5E9AF972936D}" srcOrd="1" destOrd="0" presId="urn:microsoft.com/office/officeart/2005/8/layout/pyramid1"/>
    <dgm:cxn modelId="{A789481A-82D6-4DBA-8D0D-E8F29A58C86D}" type="presOf" srcId="{DB1C81B9-954F-4C74-87D9-A4BEB2707048}" destId="{22C42CFC-9376-4EA1-87CC-DFCB9A66B055}" srcOrd="0" destOrd="0" presId="urn:microsoft.com/office/officeart/2005/8/layout/pyramid1"/>
    <dgm:cxn modelId="{16CF341B-B501-4943-97F3-3B818D251ECA}" type="presOf" srcId="{F3CCD323-DC31-47E9-A82A-D421D76C58F2}" destId="{91B14EE8-982C-4A45-98FD-29B79C6FE23B}" srcOrd="0" destOrd="0" presId="urn:microsoft.com/office/officeart/2005/8/layout/pyramid1"/>
    <dgm:cxn modelId="{27CCCD28-507F-4143-9A94-B728D7404CE0}" srcId="{5E8C455E-95E8-4E0C-B8D7-56727AAC61A0}" destId="{F3CCD323-DC31-47E9-A82A-D421D76C58F2}" srcOrd="1" destOrd="0" parTransId="{D857E8C0-4C64-46D9-A58A-D1DF79D513AD}" sibTransId="{C2D0FA6C-8DFF-4AC8-93D7-5DD1AE055864}"/>
    <dgm:cxn modelId="{D08C6F5E-462A-4C6E-B8E4-C476AB91A5B2}" type="presOf" srcId="{B42C3994-D1A6-4CBD-AE3D-C145ED297DED}" destId="{8596BEC5-0EF6-4764-B2D2-AA1952E01F70}" srcOrd="0" destOrd="0" presId="urn:microsoft.com/office/officeart/2005/8/layout/pyramid1"/>
    <dgm:cxn modelId="{2A5816B6-59DB-4638-8638-FD7FD134910E}" type="presOf" srcId="{5E8C455E-95E8-4E0C-B8D7-56727AAC61A0}" destId="{E55A7FD1-A662-45AE-805D-C7857E517A78}" srcOrd="0" destOrd="0" presId="urn:microsoft.com/office/officeart/2005/8/layout/pyramid1"/>
    <dgm:cxn modelId="{58FFA8E6-6473-45D7-AC9C-11EEFD981D87}" type="presOf" srcId="{DB1C81B9-954F-4C74-87D9-A4BEB2707048}" destId="{A72A5DAB-0041-435B-8D06-141D4CA87434}" srcOrd="1" destOrd="0" presId="urn:microsoft.com/office/officeart/2005/8/layout/pyramid1"/>
    <dgm:cxn modelId="{B8BC88F2-270A-45DB-BD1E-FE22B17994C5}" srcId="{5E8C455E-95E8-4E0C-B8D7-56727AAC61A0}" destId="{B42C3994-D1A6-4CBD-AE3D-C145ED297DED}" srcOrd="2" destOrd="0" parTransId="{CE5A2016-B3A5-4FC9-8C7D-9AC5CED83812}" sibTransId="{E39CDC41-53C6-4626-A056-AC209EDA9706}"/>
    <dgm:cxn modelId="{0402B1FA-B46E-4ACB-A231-8A6C7E021F5B}" srcId="{5E8C455E-95E8-4E0C-B8D7-56727AAC61A0}" destId="{DB1C81B9-954F-4C74-87D9-A4BEB2707048}" srcOrd="0" destOrd="0" parTransId="{E7001E69-C0E6-4ACC-8197-3C1A761E514C}" sibTransId="{37C06B9B-84FA-4EFF-9121-9707FBC81BD8}"/>
    <dgm:cxn modelId="{50773FFB-9099-48E4-A92A-C20942D38B8B}" type="presParOf" srcId="{E55A7FD1-A662-45AE-805D-C7857E517A78}" destId="{8F669A59-E7DB-4FD6-8C73-3ABD42D99F19}" srcOrd="0" destOrd="0" presId="urn:microsoft.com/office/officeart/2005/8/layout/pyramid1"/>
    <dgm:cxn modelId="{6A5EC06D-49E1-454A-8386-B9FA4DC2D26D}" type="presParOf" srcId="{8F669A59-E7DB-4FD6-8C73-3ABD42D99F19}" destId="{22C42CFC-9376-4EA1-87CC-DFCB9A66B055}" srcOrd="0" destOrd="0" presId="urn:microsoft.com/office/officeart/2005/8/layout/pyramid1"/>
    <dgm:cxn modelId="{F06B9E25-947F-46C0-BCF5-5714EA03903F}" type="presParOf" srcId="{8F669A59-E7DB-4FD6-8C73-3ABD42D99F19}" destId="{A72A5DAB-0041-435B-8D06-141D4CA87434}" srcOrd="1" destOrd="0" presId="urn:microsoft.com/office/officeart/2005/8/layout/pyramid1"/>
    <dgm:cxn modelId="{2E752179-E8DE-42E8-832E-362F9D78C403}" type="presParOf" srcId="{E55A7FD1-A662-45AE-805D-C7857E517A78}" destId="{F39E32D5-E5EC-41B4-82AA-E4B907AB9063}" srcOrd="1" destOrd="0" presId="urn:microsoft.com/office/officeart/2005/8/layout/pyramid1"/>
    <dgm:cxn modelId="{9F8091DB-7157-4E19-AA43-AF36055DEF21}" type="presParOf" srcId="{F39E32D5-E5EC-41B4-82AA-E4B907AB9063}" destId="{91B14EE8-982C-4A45-98FD-29B79C6FE23B}" srcOrd="0" destOrd="0" presId="urn:microsoft.com/office/officeart/2005/8/layout/pyramid1"/>
    <dgm:cxn modelId="{DF12A8F3-E951-4A9A-8A36-87EBD44200CF}" type="presParOf" srcId="{F39E32D5-E5EC-41B4-82AA-E4B907AB9063}" destId="{DBBF8B2E-EB67-445B-A9B7-5EA6D148D8E8}" srcOrd="1" destOrd="0" presId="urn:microsoft.com/office/officeart/2005/8/layout/pyramid1"/>
    <dgm:cxn modelId="{BD861A46-9A33-478F-8869-E8BF586A318B}" type="presParOf" srcId="{E55A7FD1-A662-45AE-805D-C7857E517A78}" destId="{9734FCA9-1E3E-4402-B03B-307E2510D05C}" srcOrd="2" destOrd="0" presId="urn:microsoft.com/office/officeart/2005/8/layout/pyramid1"/>
    <dgm:cxn modelId="{9946407B-D0A4-4DEC-8D9B-EED937641E0A}" type="presParOf" srcId="{9734FCA9-1E3E-4402-B03B-307E2510D05C}" destId="{8596BEC5-0EF6-4764-B2D2-AA1952E01F70}" srcOrd="0" destOrd="0" presId="urn:microsoft.com/office/officeart/2005/8/layout/pyramid1"/>
    <dgm:cxn modelId="{5C8CACE6-90A4-4996-9150-AE69627F1DC4}" type="presParOf" srcId="{9734FCA9-1E3E-4402-B03B-307E2510D05C}" destId="{929A26B9-CF89-4EC3-B378-5E9AF972936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167E46-E3B2-4CE7-A02B-D3ADF86F13D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69A2B66-F61D-4BE2-BFC8-7A5E1BB02A41}">
      <dgm:prSet phldrT="[Texto]"/>
      <dgm:spPr/>
      <dgm:t>
        <a:bodyPr/>
        <a:lstStyle/>
        <a:p>
          <a:r>
            <a:rPr lang="es-PA" b="1" dirty="0"/>
            <a:t>Código Fuente</a:t>
          </a:r>
        </a:p>
      </dgm:t>
    </dgm:pt>
    <dgm:pt modelId="{CE8B685D-19AB-4CDA-AA03-CD9ECEDE3E42}" type="parTrans" cxnId="{9DEAC9FB-9F19-4B9D-99C8-F90C2510E32F}">
      <dgm:prSet/>
      <dgm:spPr/>
      <dgm:t>
        <a:bodyPr/>
        <a:lstStyle/>
        <a:p>
          <a:endParaRPr lang="es-PA"/>
        </a:p>
      </dgm:t>
    </dgm:pt>
    <dgm:pt modelId="{C7AB1802-048E-4363-910E-5B5B711461CE}" type="sibTrans" cxnId="{9DEAC9FB-9F19-4B9D-99C8-F90C2510E32F}">
      <dgm:prSet/>
      <dgm:spPr/>
      <dgm:t>
        <a:bodyPr/>
        <a:lstStyle/>
        <a:p>
          <a:endParaRPr lang="es-PA"/>
        </a:p>
      </dgm:t>
    </dgm:pt>
    <dgm:pt modelId="{281F042F-FA7B-4746-BC41-47EA35DCC512}">
      <dgm:prSet phldrT="[Texto]"/>
      <dgm:spPr/>
      <dgm:t>
        <a:bodyPr/>
        <a:lstStyle/>
        <a:p>
          <a:r>
            <a:rPr lang="es-PA" b="1" dirty="0"/>
            <a:t>Compilador</a:t>
          </a:r>
        </a:p>
      </dgm:t>
    </dgm:pt>
    <dgm:pt modelId="{05CF288B-A6A6-41B2-A55F-38EC6ACB3B3C}" type="parTrans" cxnId="{4AE90976-02D6-4DC2-A927-1196D61284CF}">
      <dgm:prSet/>
      <dgm:spPr/>
      <dgm:t>
        <a:bodyPr/>
        <a:lstStyle/>
        <a:p>
          <a:endParaRPr lang="es-PA"/>
        </a:p>
      </dgm:t>
    </dgm:pt>
    <dgm:pt modelId="{7DADAD1A-4B78-4FA3-826E-9F58CC567E24}" type="sibTrans" cxnId="{4AE90976-02D6-4DC2-A927-1196D61284CF}">
      <dgm:prSet/>
      <dgm:spPr/>
      <dgm:t>
        <a:bodyPr/>
        <a:lstStyle/>
        <a:p>
          <a:endParaRPr lang="es-PA"/>
        </a:p>
      </dgm:t>
    </dgm:pt>
    <dgm:pt modelId="{7581EE1F-4D1D-4485-88CF-59B8AD954BA2}">
      <dgm:prSet phldrT="[Texto]"/>
      <dgm:spPr/>
      <dgm:t>
        <a:bodyPr/>
        <a:lstStyle/>
        <a:p>
          <a:r>
            <a:rPr lang="es-PA" b="1" dirty="0"/>
            <a:t>Código de Máquina</a:t>
          </a:r>
        </a:p>
      </dgm:t>
    </dgm:pt>
    <dgm:pt modelId="{2BB4DCAE-6B28-49F9-8B8E-7A8E4B1BE3A0}" type="parTrans" cxnId="{1978B6C8-FEA3-4301-8F01-D65D56463C94}">
      <dgm:prSet/>
      <dgm:spPr/>
      <dgm:t>
        <a:bodyPr/>
        <a:lstStyle/>
        <a:p>
          <a:endParaRPr lang="es-PA"/>
        </a:p>
      </dgm:t>
    </dgm:pt>
    <dgm:pt modelId="{7558750B-5372-4B9C-991D-48672CD8A922}" type="sibTrans" cxnId="{1978B6C8-FEA3-4301-8F01-D65D56463C94}">
      <dgm:prSet/>
      <dgm:spPr/>
      <dgm:t>
        <a:bodyPr/>
        <a:lstStyle/>
        <a:p>
          <a:endParaRPr lang="es-PA"/>
        </a:p>
      </dgm:t>
    </dgm:pt>
    <dgm:pt modelId="{513AE8BC-F710-48C6-87F8-E5245DC0CD97}">
      <dgm:prSet phldrT="[Texto]"/>
      <dgm:spPr/>
      <dgm:t>
        <a:bodyPr/>
        <a:lstStyle/>
        <a:p>
          <a:r>
            <a:rPr lang="es-PA" b="1" dirty="0"/>
            <a:t>Salida</a:t>
          </a:r>
        </a:p>
      </dgm:t>
    </dgm:pt>
    <dgm:pt modelId="{EC8A023A-85A3-4C7F-91AD-C4FA202C6071}" type="parTrans" cxnId="{1B29440C-B322-490C-8638-8B161E9CF8B7}">
      <dgm:prSet/>
      <dgm:spPr/>
      <dgm:t>
        <a:bodyPr/>
        <a:lstStyle/>
        <a:p>
          <a:endParaRPr lang="es-PA"/>
        </a:p>
      </dgm:t>
    </dgm:pt>
    <dgm:pt modelId="{6FC73452-D620-4D85-A00D-F8A4CCADEC6B}" type="sibTrans" cxnId="{1B29440C-B322-490C-8638-8B161E9CF8B7}">
      <dgm:prSet/>
      <dgm:spPr/>
      <dgm:t>
        <a:bodyPr/>
        <a:lstStyle/>
        <a:p>
          <a:endParaRPr lang="es-PA"/>
        </a:p>
      </dgm:t>
    </dgm:pt>
    <dgm:pt modelId="{85794252-ED70-4E70-8733-6030F9874F28}" type="pres">
      <dgm:prSet presAssocID="{24167E46-E3B2-4CE7-A02B-D3ADF86F13D5}" presName="Name0" presStyleCnt="0">
        <dgm:presLayoutVars>
          <dgm:dir/>
          <dgm:resizeHandles val="exact"/>
        </dgm:presLayoutVars>
      </dgm:prSet>
      <dgm:spPr/>
    </dgm:pt>
    <dgm:pt modelId="{DFFCFDD4-A4CD-432C-9BA0-9D19F627E8E9}" type="pres">
      <dgm:prSet presAssocID="{D69A2B66-F61D-4BE2-BFC8-7A5E1BB02A41}" presName="node" presStyleLbl="node1" presStyleIdx="0" presStyleCnt="4">
        <dgm:presLayoutVars>
          <dgm:bulletEnabled val="1"/>
        </dgm:presLayoutVars>
      </dgm:prSet>
      <dgm:spPr/>
    </dgm:pt>
    <dgm:pt modelId="{8C5F282A-EA84-4095-A83F-1DADCDB6A330}" type="pres">
      <dgm:prSet presAssocID="{C7AB1802-048E-4363-910E-5B5B711461CE}" presName="sibTrans" presStyleLbl="sibTrans2D1" presStyleIdx="0" presStyleCnt="3"/>
      <dgm:spPr/>
    </dgm:pt>
    <dgm:pt modelId="{83DF9A7A-5E16-4A26-8996-EB79987AF191}" type="pres">
      <dgm:prSet presAssocID="{C7AB1802-048E-4363-910E-5B5B711461CE}" presName="connectorText" presStyleLbl="sibTrans2D1" presStyleIdx="0" presStyleCnt="3"/>
      <dgm:spPr/>
    </dgm:pt>
    <dgm:pt modelId="{CCD8B151-EA19-41A9-A10E-5CB362D66DD0}" type="pres">
      <dgm:prSet presAssocID="{281F042F-FA7B-4746-BC41-47EA35DCC512}" presName="node" presStyleLbl="node1" presStyleIdx="1" presStyleCnt="4">
        <dgm:presLayoutVars>
          <dgm:bulletEnabled val="1"/>
        </dgm:presLayoutVars>
      </dgm:prSet>
      <dgm:spPr/>
    </dgm:pt>
    <dgm:pt modelId="{0D350DEE-D45A-4A29-AB11-4A53C02F5443}" type="pres">
      <dgm:prSet presAssocID="{7DADAD1A-4B78-4FA3-826E-9F58CC567E24}" presName="sibTrans" presStyleLbl="sibTrans2D1" presStyleIdx="1" presStyleCnt="3"/>
      <dgm:spPr/>
    </dgm:pt>
    <dgm:pt modelId="{63C9D396-1136-448F-8DD2-0DFD7F4A8F74}" type="pres">
      <dgm:prSet presAssocID="{7DADAD1A-4B78-4FA3-826E-9F58CC567E24}" presName="connectorText" presStyleLbl="sibTrans2D1" presStyleIdx="1" presStyleCnt="3"/>
      <dgm:spPr/>
    </dgm:pt>
    <dgm:pt modelId="{61E3C289-4375-4BFB-B538-B72F3224E823}" type="pres">
      <dgm:prSet presAssocID="{7581EE1F-4D1D-4485-88CF-59B8AD954BA2}" presName="node" presStyleLbl="node1" presStyleIdx="2" presStyleCnt="4">
        <dgm:presLayoutVars>
          <dgm:bulletEnabled val="1"/>
        </dgm:presLayoutVars>
      </dgm:prSet>
      <dgm:spPr/>
    </dgm:pt>
    <dgm:pt modelId="{74A0944F-AB3F-426A-9127-49EC3928B3C6}" type="pres">
      <dgm:prSet presAssocID="{7558750B-5372-4B9C-991D-48672CD8A922}" presName="sibTrans" presStyleLbl="sibTrans2D1" presStyleIdx="2" presStyleCnt="3"/>
      <dgm:spPr/>
    </dgm:pt>
    <dgm:pt modelId="{E5C33FBA-9BF9-4895-B73C-E559B425FE04}" type="pres">
      <dgm:prSet presAssocID="{7558750B-5372-4B9C-991D-48672CD8A922}" presName="connectorText" presStyleLbl="sibTrans2D1" presStyleIdx="2" presStyleCnt="3"/>
      <dgm:spPr/>
    </dgm:pt>
    <dgm:pt modelId="{0A53D82A-BCA0-4BAE-B6E6-4EEE0545A04D}" type="pres">
      <dgm:prSet presAssocID="{513AE8BC-F710-48C6-87F8-E5245DC0CD97}" presName="node" presStyleLbl="node1" presStyleIdx="3" presStyleCnt="4">
        <dgm:presLayoutVars>
          <dgm:bulletEnabled val="1"/>
        </dgm:presLayoutVars>
      </dgm:prSet>
      <dgm:spPr/>
    </dgm:pt>
  </dgm:ptLst>
  <dgm:cxnLst>
    <dgm:cxn modelId="{1B29440C-B322-490C-8638-8B161E9CF8B7}" srcId="{24167E46-E3B2-4CE7-A02B-D3ADF86F13D5}" destId="{513AE8BC-F710-48C6-87F8-E5245DC0CD97}" srcOrd="3" destOrd="0" parTransId="{EC8A023A-85A3-4C7F-91AD-C4FA202C6071}" sibTransId="{6FC73452-D620-4D85-A00D-F8A4CCADEC6B}"/>
    <dgm:cxn modelId="{D6486A0D-276C-4745-BB7F-B49531B6977E}" type="presOf" srcId="{24167E46-E3B2-4CE7-A02B-D3ADF86F13D5}" destId="{85794252-ED70-4E70-8733-6030F9874F28}" srcOrd="0" destOrd="0" presId="urn:microsoft.com/office/officeart/2005/8/layout/process1"/>
    <dgm:cxn modelId="{4AE90976-02D6-4DC2-A927-1196D61284CF}" srcId="{24167E46-E3B2-4CE7-A02B-D3ADF86F13D5}" destId="{281F042F-FA7B-4746-BC41-47EA35DCC512}" srcOrd="1" destOrd="0" parTransId="{05CF288B-A6A6-41B2-A55F-38EC6ACB3B3C}" sibTransId="{7DADAD1A-4B78-4FA3-826E-9F58CC567E24}"/>
    <dgm:cxn modelId="{C90D9359-AD98-45C2-BAD0-700856ABF759}" type="presOf" srcId="{7558750B-5372-4B9C-991D-48672CD8A922}" destId="{74A0944F-AB3F-426A-9127-49EC3928B3C6}" srcOrd="0" destOrd="0" presId="urn:microsoft.com/office/officeart/2005/8/layout/process1"/>
    <dgm:cxn modelId="{4A404F86-D453-49EC-B20E-AB7F40601879}" type="presOf" srcId="{D69A2B66-F61D-4BE2-BFC8-7A5E1BB02A41}" destId="{DFFCFDD4-A4CD-432C-9BA0-9D19F627E8E9}" srcOrd="0" destOrd="0" presId="urn:microsoft.com/office/officeart/2005/8/layout/process1"/>
    <dgm:cxn modelId="{9562B3A4-6DFB-44BC-A5AC-2C7530D875FE}" type="presOf" srcId="{7DADAD1A-4B78-4FA3-826E-9F58CC567E24}" destId="{0D350DEE-D45A-4A29-AB11-4A53C02F5443}" srcOrd="0" destOrd="0" presId="urn:microsoft.com/office/officeart/2005/8/layout/process1"/>
    <dgm:cxn modelId="{052C2EB7-CD60-4456-B019-FB41D36A005D}" type="presOf" srcId="{C7AB1802-048E-4363-910E-5B5B711461CE}" destId="{83DF9A7A-5E16-4A26-8996-EB79987AF191}" srcOrd="1" destOrd="0" presId="urn:microsoft.com/office/officeart/2005/8/layout/process1"/>
    <dgm:cxn modelId="{E8D54CBD-7D74-43C4-85FE-8AFF0F4CB4AE}" type="presOf" srcId="{513AE8BC-F710-48C6-87F8-E5245DC0CD97}" destId="{0A53D82A-BCA0-4BAE-B6E6-4EEE0545A04D}" srcOrd="0" destOrd="0" presId="urn:microsoft.com/office/officeart/2005/8/layout/process1"/>
    <dgm:cxn modelId="{B14EF2C3-09B7-40F7-BAD5-0D426DDF821D}" type="presOf" srcId="{281F042F-FA7B-4746-BC41-47EA35DCC512}" destId="{CCD8B151-EA19-41A9-A10E-5CB362D66DD0}" srcOrd="0" destOrd="0" presId="urn:microsoft.com/office/officeart/2005/8/layout/process1"/>
    <dgm:cxn modelId="{3D9557C5-7EA0-4D5C-8636-BA537FA255DB}" type="presOf" srcId="{C7AB1802-048E-4363-910E-5B5B711461CE}" destId="{8C5F282A-EA84-4095-A83F-1DADCDB6A330}" srcOrd="0" destOrd="0" presId="urn:microsoft.com/office/officeart/2005/8/layout/process1"/>
    <dgm:cxn modelId="{1978B6C8-FEA3-4301-8F01-D65D56463C94}" srcId="{24167E46-E3B2-4CE7-A02B-D3ADF86F13D5}" destId="{7581EE1F-4D1D-4485-88CF-59B8AD954BA2}" srcOrd="2" destOrd="0" parTransId="{2BB4DCAE-6B28-49F9-8B8E-7A8E4B1BE3A0}" sibTransId="{7558750B-5372-4B9C-991D-48672CD8A922}"/>
    <dgm:cxn modelId="{B940A7D1-3E72-45C5-9E97-7E559FCCB4DF}" type="presOf" srcId="{7DADAD1A-4B78-4FA3-826E-9F58CC567E24}" destId="{63C9D396-1136-448F-8DD2-0DFD7F4A8F74}" srcOrd="1" destOrd="0" presId="urn:microsoft.com/office/officeart/2005/8/layout/process1"/>
    <dgm:cxn modelId="{80867DD8-76CE-4A3C-8545-9F37A835F4D1}" type="presOf" srcId="{7581EE1F-4D1D-4485-88CF-59B8AD954BA2}" destId="{61E3C289-4375-4BFB-B538-B72F3224E823}" srcOrd="0" destOrd="0" presId="urn:microsoft.com/office/officeart/2005/8/layout/process1"/>
    <dgm:cxn modelId="{A9C3D2F2-5F2B-4BE3-B623-F3D59B9C7A8B}" type="presOf" srcId="{7558750B-5372-4B9C-991D-48672CD8A922}" destId="{E5C33FBA-9BF9-4895-B73C-E559B425FE04}" srcOrd="1" destOrd="0" presId="urn:microsoft.com/office/officeart/2005/8/layout/process1"/>
    <dgm:cxn modelId="{9DEAC9FB-9F19-4B9D-99C8-F90C2510E32F}" srcId="{24167E46-E3B2-4CE7-A02B-D3ADF86F13D5}" destId="{D69A2B66-F61D-4BE2-BFC8-7A5E1BB02A41}" srcOrd="0" destOrd="0" parTransId="{CE8B685D-19AB-4CDA-AA03-CD9ECEDE3E42}" sibTransId="{C7AB1802-048E-4363-910E-5B5B711461CE}"/>
    <dgm:cxn modelId="{D60D69E9-F2E0-4E9A-B911-5983D5B4457B}" type="presParOf" srcId="{85794252-ED70-4E70-8733-6030F9874F28}" destId="{DFFCFDD4-A4CD-432C-9BA0-9D19F627E8E9}" srcOrd="0" destOrd="0" presId="urn:microsoft.com/office/officeart/2005/8/layout/process1"/>
    <dgm:cxn modelId="{27940BE5-22FA-4C1C-B95D-4F60FD7B38C1}" type="presParOf" srcId="{85794252-ED70-4E70-8733-6030F9874F28}" destId="{8C5F282A-EA84-4095-A83F-1DADCDB6A330}" srcOrd="1" destOrd="0" presId="urn:microsoft.com/office/officeart/2005/8/layout/process1"/>
    <dgm:cxn modelId="{6212B8F9-ECC8-4605-8141-75F812AED2D5}" type="presParOf" srcId="{8C5F282A-EA84-4095-A83F-1DADCDB6A330}" destId="{83DF9A7A-5E16-4A26-8996-EB79987AF191}" srcOrd="0" destOrd="0" presId="urn:microsoft.com/office/officeart/2005/8/layout/process1"/>
    <dgm:cxn modelId="{13C2E526-1AFB-4299-98D5-4BCBCFEFD290}" type="presParOf" srcId="{85794252-ED70-4E70-8733-6030F9874F28}" destId="{CCD8B151-EA19-41A9-A10E-5CB362D66DD0}" srcOrd="2" destOrd="0" presId="urn:microsoft.com/office/officeart/2005/8/layout/process1"/>
    <dgm:cxn modelId="{E3F22475-7201-434E-ABD6-54850638AC0E}" type="presParOf" srcId="{85794252-ED70-4E70-8733-6030F9874F28}" destId="{0D350DEE-D45A-4A29-AB11-4A53C02F5443}" srcOrd="3" destOrd="0" presId="urn:microsoft.com/office/officeart/2005/8/layout/process1"/>
    <dgm:cxn modelId="{62D29473-D534-4F30-836F-64EAD442D119}" type="presParOf" srcId="{0D350DEE-D45A-4A29-AB11-4A53C02F5443}" destId="{63C9D396-1136-448F-8DD2-0DFD7F4A8F74}" srcOrd="0" destOrd="0" presId="urn:microsoft.com/office/officeart/2005/8/layout/process1"/>
    <dgm:cxn modelId="{B082478E-9E4D-46D0-B917-E78A3729FEFE}" type="presParOf" srcId="{85794252-ED70-4E70-8733-6030F9874F28}" destId="{61E3C289-4375-4BFB-B538-B72F3224E823}" srcOrd="4" destOrd="0" presId="urn:microsoft.com/office/officeart/2005/8/layout/process1"/>
    <dgm:cxn modelId="{DB7D127B-553B-40CB-B261-20E0DF96CB7E}" type="presParOf" srcId="{85794252-ED70-4E70-8733-6030F9874F28}" destId="{74A0944F-AB3F-426A-9127-49EC3928B3C6}" srcOrd="5" destOrd="0" presId="urn:microsoft.com/office/officeart/2005/8/layout/process1"/>
    <dgm:cxn modelId="{F4613415-65BC-4790-8E1B-76C600CC9C66}" type="presParOf" srcId="{74A0944F-AB3F-426A-9127-49EC3928B3C6}" destId="{E5C33FBA-9BF9-4895-B73C-E559B425FE04}" srcOrd="0" destOrd="0" presId="urn:microsoft.com/office/officeart/2005/8/layout/process1"/>
    <dgm:cxn modelId="{264D0250-94D0-474C-BB01-80938229D341}" type="presParOf" srcId="{85794252-ED70-4E70-8733-6030F9874F28}" destId="{0A53D82A-BCA0-4BAE-B6E6-4EEE0545A04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167E46-E3B2-4CE7-A02B-D3ADF86F13D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69A2B66-F61D-4BE2-BFC8-7A5E1BB02A41}">
      <dgm:prSet phldrT="[Texto]"/>
      <dgm:spPr/>
      <dgm:t>
        <a:bodyPr/>
        <a:lstStyle/>
        <a:p>
          <a:r>
            <a:rPr lang="es-PA" b="1" dirty="0"/>
            <a:t>Código Fuente</a:t>
          </a:r>
        </a:p>
      </dgm:t>
    </dgm:pt>
    <dgm:pt modelId="{CE8B685D-19AB-4CDA-AA03-CD9ECEDE3E42}" type="parTrans" cxnId="{9DEAC9FB-9F19-4B9D-99C8-F90C2510E32F}">
      <dgm:prSet/>
      <dgm:spPr/>
      <dgm:t>
        <a:bodyPr/>
        <a:lstStyle/>
        <a:p>
          <a:endParaRPr lang="es-PA"/>
        </a:p>
      </dgm:t>
    </dgm:pt>
    <dgm:pt modelId="{C7AB1802-048E-4363-910E-5B5B711461CE}" type="sibTrans" cxnId="{9DEAC9FB-9F19-4B9D-99C8-F90C2510E32F}">
      <dgm:prSet/>
      <dgm:spPr/>
      <dgm:t>
        <a:bodyPr/>
        <a:lstStyle/>
        <a:p>
          <a:endParaRPr lang="es-PA"/>
        </a:p>
      </dgm:t>
    </dgm:pt>
    <dgm:pt modelId="{281F042F-FA7B-4746-BC41-47EA35DCC512}">
      <dgm:prSet phldrT="[Texto]"/>
      <dgm:spPr/>
      <dgm:t>
        <a:bodyPr/>
        <a:lstStyle/>
        <a:p>
          <a:r>
            <a:rPr lang="es-PA" b="1" dirty="0"/>
            <a:t>Intérprete</a:t>
          </a:r>
        </a:p>
      </dgm:t>
    </dgm:pt>
    <dgm:pt modelId="{05CF288B-A6A6-41B2-A55F-38EC6ACB3B3C}" type="parTrans" cxnId="{4AE90976-02D6-4DC2-A927-1196D61284CF}">
      <dgm:prSet/>
      <dgm:spPr/>
      <dgm:t>
        <a:bodyPr/>
        <a:lstStyle/>
        <a:p>
          <a:endParaRPr lang="es-PA"/>
        </a:p>
      </dgm:t>
    </dgm:pt>
    <dgm:pt modelId="{7DADAD1A-4B78-4FA3-826E-9F58CC567E24}" type="sibTrans" cxnId="{4AE90976-02D6-4DC2-A927-1196D61284CF}">
      <dgm:prSet/>
      <dgm:spPr/>
      <dgm:t>
        <a:bodyPr/>
        <a:lstStyle/>
        <a:p>
          <a:endParaRPr lang="es-PA"/>
        </a:p>
      </dgm:t>
    </dgm:pt>
    <dgm:pt modelId="{7581EE1F-4D1D-4485-88CF-59B8AD954BA2}">
      <dgm:prSet phldrT="[Texto]"/>
      <dgm:spPr/>
      <dgm:t>
        <a:bodyPr/>
        <a:lstStyle/>
        <a:p>
          <a:r>
            <a:rPr lang="es-PA" b="1" dirty="0"/>
            <a:t>Byte </a:t>
          </a:r>
          <a:r>
            <a:rPr lang="es-PA" b="1" dirty="0" err="1"/>
            <a:t>Code</a:t>
          </a:r>
          <a:endParaRPr lang="es-PA" b="1" dirty="0"/>
        </a:p>
      </dgm:t>
    </dgm:pt>
    <dgm:pt modelId="{2BB4DCAE-6B28-49F9-8B8E-7A8E4B1BE3A0}" type="parTrans" cxnId="{1978B6C8-FEA3-4301-8F01-D65D56463C94}">
      <dgm:prSet/>
      <dgm:spPr/>
      <dgm:t>
        <a:bodyPr/>
        <a:lstStyle/>
        <a:p>
          <a:endParaRPr lang="es-PA"/>
        </a:p>
      </dgm:t>
    </dgm:pt>
    <dgm:pt modelId="{7558750B-5372-4B9C-991D-48672CD8A922}" type="sibTrans" cxnId="{1978B6C8-FEA3-4301-8F01-D65D56463C94}">
      <dgm:prSet/>
      <dgm:spPr/>
      <dgm:t>
        <a:bodyPr/>
        <a:lstStyle/>
        <a:p>
          <a:endParaRPr lang="es-PA"/>
        </a:p>
      </dgm:t>
    </dgm:pt>
    <dgm:pt modelId="{513AE8BC-F710-48C6-87F8-E5245DC0CD97}">
      <dgm:prSet phldrT="[Texto]"/>
      <dgm:spPr/>
      <dgm:t>
        <a:bodyPr/>
        <a:lstStyle/>
        <a:p>
          <a:r>
            <a:rPr lang="es-PA" b="1" dirty="0"/>
            <a:t>Salida</a:t>
          </a:r>
        </a:p>
      </dgm:t>
    </dgm:pt>
    <dgm:pt modelId="{EC8A023A-85A3-4C7F-91AD-C4FA202C6071}" type="parTrans" cxnId="{1B29440C-B322-490C-8638-8B161E9CF8B7}">
      <dgm:prSet/>
      <dgm:spPr/>
      <dgm:t>
        <a:bodyPr/>
        <a:lstStyle/>
        <a:p>
          <a:endParaRPr lang="es-PA"/>
        </a:p>
      </dgm:t>
    </dgm:pt>
    <dgm:pt modelId="{6FC73452-D620-4D85-A00D-F8A4CCADEC6B}" type="sibTrans" cxnId="{1B29440C-B322-490C-8638-8B161E9CF8B7}">
      <dgm:prSet/>
      <dgm:spPr/>
      <dgm:t>
        <a:bodyPr/>
        <a:lstStyle/>
        <a:p>
          <a:endParaRPr lang="es-PA"/>
        </a:p>
      </dgm:t>
    </dgm:pt>
    <dgm:pt modelId="{85794252-ED70-4E70-8733-6030F9874F28}" type="pres">
      <dgm:prSet presAssocID="{24167E46-E3B2-4CE7-A02B-D3ADF86F13D5}" presName="Name0" presStyleCnt="0">
        <dgm:presLayoutVars>
          <dgm:dir/>
          <dgm:resizeHandles val="exact"/>
        </dgm:presLayoutVars>
      </dgm:prSet>
      <dgm:spPr/>
    </dgm:pt>
    <dgm:pt modelId="{DFFCFDD4-A4CD-432C-9BA0-9D19F627E8E9}" type="pres">
      <dgm:prSet presAssocID="{D69A2B66-F61D-4BE2-BFC8-7A5E1BB02A41}" presName="node" presStyleLbl="node1" presStyleIdx="0" presStyleCnt="4">
        <dgm:presLayoutVars>
          <dgm:bulletEnabled val="1"/>
        </dgm:presLayoutVars>
      </dgm:prSet>
      <dgm:spPr/>
    </dgm:pt>
    <dgm:pt modelId="{8C5F282A-EA84-4095-A83F-1DADCDB6A330}" type="pres">
      <dgm:prSet presAssocID="{C7AB1802-048E-4363-910E-5B5B711461CE}" presName="sibTrans" presStyleLbl="sibTrans2D1" presStyleIdx="0" presStyleCnt="3"/>
      <dgm:spPr/>
    </dgm:pt>
    <dgm:pt modelId="{83DF9A7A-5E16-4A26-8996-EB79987AF191}" type="pres">
      <dgm:prSet presAssocID="{C7AB1802-048E-4363-910E-5B5B711461CE}" presName="connectorText" presStyleLbl="sibTrans2D1" presStyleIdx="0" presStyleCnt="3"/>
      <dgm:spPr/>
    </dgm:pt>
    <dgm:pt modelId="{CCD8B151-EA19-41A9-A10E-5CB362D66DD0}" type="pres">
      <dgm:prSet presAssocID="{281F042F-FA7B-4746-BC41-47EA35DCC512}" presName="node" presStyleLbl="node1" presStyleIdx="1" presStyleCnt="4">
        <dgm:presLayoutVars>
          <dgm:bulletEnabled val="1"/>
        </dgm:presLayoutVars>
      </dgm:prSet>
      <dgm:spPr/>
    </dgm:pt>
    <dgm:pt modelId="{0D350DEE-D45A-4A29-AB11-4A53C02F5443}" type="pres">
      <dgm:prSet presAssocID="{7DADAD1A-4B78-4FA3-826E-9F58CC567E24}" presName="sibTrans" presStyleLbl="sibTrans2D1" presStyleIdx="1" presStyleCnt="3"/>
      <dgm:spPr/>
    </dgm:pt>
    <dgm:pt modelId="{63C9D396-1136-448F-8DD2-0DFD7F4A8F74}" type="pres">
      <dgm:prSet presAssocID="{7DADAD1A-4B78-4FA3-826E-9F58CC567E24}" presName="connectorText" presStyleLbl="sibTrans2D1" presStyleIdx="1" presStyleCnt="3"/>
      <dgm:spPr/>
    </dgm:pt>
    <dgm:pt modelId="{61E3C289-4375-4BFB-B538-B72F3224E823}" type="pres">
      <dgm:prSet presAssocID="{7581EE1F-4D1D-4485-88CF-59B8AD954BA2}" presName="node" presStyleLbl="node1" presStyleIdx="2" presStyleCnt="4">
        <dgm:presLayoutVars>
          <dgm:bulletEnabled val="1"/>
        </dgm:presLayoutVars>
      </dgm:prSet>
      <dgm:spPr/>
    </dgm:pt>
    <dgm:pt modelId="{74A0944F-AB3F-426A-9127-49EC3928B3C6}" type="pres">
      <dgm:prSet presAssocID="{7558750B-5372-4B9C-991D-48672CD8A922}" presName="sibTrans" presStyleLbl="sibTrans2D1" presStyleIdx="2" presStyleCnt="3"/>
      <dgm:spPr/>
    </dgm:pt>
    <dgm:pt modelId="{E5C33FBA-9BF9-4895-B73C-E559B425FE04}" type="pres">
      <dgm:prSet presAssocID="{7558750B-5372-4B9C-991D-48672CD8A922}" presName="connectorText" presStyleLbl="sibTrans2D1" presStyleIdx="2" presStyleCnt="3"/>
      <dgm:spPr/>
    </dgm:pt>
    <dgm:pt modelId="{0A53D82A-BCA0-4BAE-B6E6-4EEE0545A04D}" type="pres">
      <dgm:prSet presAssocID="{513AE8BC-F710-48C6-87F8-E5245DC0CD97}" presName="node" presStyleLbl="node1" presStyleIdx="3" presStyleCnt="4">
        <dgm:presLayoutVars>
          <dgm:bulletEnabled val="1"/>
        </dgm:presLayoutVars>
      </dgm:prSet>
      <dgm:spPr/>
    </dgm:pt>
  </dgm:ptLst>
  <dgm:cxnLst>
    <dgm:cxn modelId="{1B29440C-B322-490C-8638-8B161E9CF8B7}" srcId="{24167E46-E3B2-4CE7-A02B-D3ADF86F13D5}" destId="{513AE8BC-F710-48C6-87F8-E5245DC0CD97}" srcOrd="3" destOrd="0" parTransId="{EC8A023A-85A3-4C7F-91AD-C4FA202C6071}" sibTransId="{6FC73452-D620-4D85-A00D-F8A4CCADEC6B}"/>
    <dgm:cxn modelId="{D6486A0D-276C-4745-BB7F-B49531B6977E}" type="presOf" srcId="{24167E46-E3B2-4CE7-A02B-D3ADF86F13D5}" destId="{85794252-ED70-4E70-8733-6030F9874F28}" srcOrd="0" destOrd="0" presId="urn:microsoft.com/office/officeart/2005/8/layout/process1"/>
    <dgm:cxn modelId="{4AE90976-02D6-4DC2-A927-1196D61284CF}" srcId="{24167E46-E3B2-4CE7-A02B-D3ADF86F13D5}" destId="{281F042F-FA7B-4746-BC41-47EA35DCC512}" srcOrd="1" destOrd="0" parTransId="{05CF288B-A6A6-41B2-A55F-38EC6ACB3B3C}" sibTransId="{7DADAD1A-4B78-4FA3-826E-9F58CC567E24}"/>
    <dgm:cxn modelId="{C90D9359-AD98-45C2-BAD0-700856ABF759}" type="presOf" srcId="{7558750B-5372-4B9C-991D-48672CD8A922}" destId="{74A0944F-AB3F-426A-9127-49EC3928B3C6}" srcOrd="0" destOrd="0" presId="urn:microsoft.com/office/officeart/2005/8/layout/process1"/>
    <dgm:cxn modelId="{4A404F86-D453-49EC-B20E-AB7F40601879}" type="presOf" srcId="{D69A2B66-F61D-4BE2-BFC8-7A5E1BB02A41}" destId="{DFFCFDD4-A4CD-432C-9BA0-9D19F627E8E9}" srcOrd="0" destOrd="0" presId="urn:microsoft.com/office/officeart/2005/8/layout/process1"/>
    <dgm:cxn modelId="{9562B3A4-6DFB-44BC-A5AC-2C7530D875FE}" type="presOf" srcId="{7DADAD1A-4B78-4FA3-826E-9F58CC567E24}" destId="{0D350DEE-D45A-4A29-AB11-4A53C02F5443}" srcOrd="0" destOrd="0" presId="urn:microsoft.com/office/officeart/2005/8/layout/process1"/>
    <dgm:cxn modelId="{052C2EB7-CD60-4456-B019-FB41D36A005D}" type="presOf" srcId="{C7AB1802-048E-4363-910E-5B5B711461CE}" destId="{83DF9A7A-5E16-4A26-8996-EB79987AF191}" srcOrd="1" destOrd="0" presId="urn:microsoft.com/office/officeart/2005/8/layout/process1"/>
    <dgm:cxn modelId="{E8D54CBD-7D74-43C4-85FE-8AFF0F4CB4AE}" type="presOf" srcId="{513AE8BC-F710-48C6-87F8-E5245DC0CD97}" destId="{0A53D82A-BCA0-4BAE-B6E6-4EEE0545A04D}" srcOrd="0" destOrd="0" presId="urn:microsoft.com/office/officeart/2005/8/layout/process1"/>
    <dgm:cxn modelId="{B14EF2C3-09B7-40F7-BAD5-0D426DDF821D}" type="presOf" srcId="{281F042F-FA7B-4746-BC41-47EA35DCC512}" destId="{CCD8B151-EA19-41A9-A10E-5CB362D66DD0}" srcOrd="0" destOrd="0" presId="urn:microsoft.com/office/officeart/2005/8/layout/process1"/>
    <dgm:cxn modelId="{3D9557C5-7EA0-4D5C-8636-BA537FA255DB}" type="presOf" srcId="{C7AB1802-048E-4363-910E-5B5B711461CE}" destId="{8C5F282A-EA84-4095-A83F-1DADCDB6A330}" srcOrd="0" destOrd="0" presId="urn:microsoft.com/office/officeart/2005/8/layout/process1"/>
    <dgm:cxn modelId="{1978B6C8-FEA3-4301-8F01-D65D56463C94}" srcId="{24167E46-E3B2-4CE7-A02B-D3ADF86F13D5}" destId="{7581EE1F-4D1D-4485-88CF-59B8AD954BA2}" srcOrd="2" destOrd="0" parTransId="{2BB4DCAE-6B28-49F9-8B8E-7A8E4B1BE3A0}" sibTransId="{7558750B-5372-4B9C-991D-48672CD8A922}"/>
    <dgm:cxn modelId="{B940A7D1-3E72-45C5-9E97-7E559FCCB4DF}" type="presOf" srcId="{7DADAD1A-4B78-4FA3-826E-9F58CC567E24}" destId="{63C9D396-1136-448F-8DD2-0DFD7F4A8F74}" srcOrd="1" destOrd="0" presId="urn:microsoft.com/office/officeart/2005/8/layout/process1"/>
    <dgm:cxn modelId="{80867DD8-76CE-4A3C-8545-9F37A835F4D1}" type="presOf" srcId="{7581EE1F-4D1D-4485-88CF-59B8AD954BA2}" destId="{61E3C289-4375-4BFB-B538-B72F3224E823}" srcOrd="0" destOrd="0" presId="urn:microsoft.com/office/officeart/2005/8/layout/process1"/>
    <dgm:cxn modelId="{A9C3D2F2-5F2B-4BE3-B623-F3D59B9C7A8B}" type="presOf" srcId="{7558750B-5372-4B9C-991D-48672CD8A922}" destId="{E5C33FBA-9BF9-4895-B73C-E559B425FE04}" srcOrd="1" destOrd="0" presId="urn:microsoft.com/office/officeart/2005/8/layout/process1"/>
    <dgm:cxn modelId="{9DEAC9FB-9F19-4B9D-99C8-F90C2510E32F}" srcId="{24167E46-E3B2-4CE7-A02B-D3ADF86F13D5}" destId="{D69A2B66-F61D-4BE2-BFC8-7A5E1BB02A41}" srcOrd="0" destOrd="0" parTransId="{CE8B685D-19AB-4CDA-AA03-CD9ECEDE3E42}" sibTransId="{C7AB1802-048E-4363-910E-5B5B711461CE}"/>
    <dgm:cxn modelId="{D60D69E9-F2E0-4E9A-B911-5983D5B4457B}" type="presParOf" srcId="{85794252-ED70-4E70-8733-6030F9874F28}" destId="{DFFCFDD4-A4CD-432C-9BA0-9D19F627E8E9}" srcOrd="0" destOrd="0" presId="urn:microsoft.com/office/officeart/2005/8/layout/process1"/>
    <dgm:cxn modelId="{27940BE5-22FA-4C1C-B95D-4F60FD7B38C1}" type="presParOf" srcId="{85794252-ED70-4E70-8733-6030F9874F28}" destId="{8C5F282A-EA84-4095-A83F-1DADCDB6A330}" srcOrd="1" destOrd="0" presId="urn:microsoft.com/office/officeart/2005/8/layout/process1"/>
    <dgm:cxn modelId="{6212B8F9-ECC8-4605-8141-75F812AED2D5}" type="presParOf" srcId="{8C5F282A-EA84-4095-A83F-1DADCDB6A330}" destId="{83DF9A7A-5E16-4A26-8996-EB79987AF191}" srcOrd="0" destOrd="0" presId="urn:microsoft.com/office/officeart/2005/8/layout/process1"/>
    <dgm:cxn modelId="{13C2E526-1AFB-4299-98D5-4BCBCFEFD290}" type="presParOf" srcId="{85794252-ED70-4E70-8733-6030F9874F28}" destId="{CCD8B151-EA19-41A9-A10E-5CB362D66DD0}" srcOrd="2" destOrd="0" presId="urn:microsoft.com/office/officeart/2005/8/layout/process1"/>
    <dgm:cxn modelId="{E3F22475-7201-434E-ABD6-54850638AC0E}" type="presParOf" srcId="{85794252-ED70-4E70-8733-6030F9874F28}" destId="{0D350DEE-D45A-4A29-AB11-4A53C02F5443}" srcOrd="3" destOrd="0" presId="urn:microsoft.com/office/officeart/2005/8/layout/process1"/>
    <dgm:cxn modelId="{62D29473-D534-4F30-836F-64EAD442D119}" type="presParOf" srcId="{0D350DEE-D45A-4A29-AB11-4A53C02F5443}" destId="{63C9D396-1136-448F-8DD2-0DFD7F4A8F74}" srcOrd="0" destOrd="0" presId="urn:microsoft.com/office/officeart/2005/8/layout/process1"/>
    <dgm:cxn modelId="{B082478E-9E4D-46D0-B917-E78A3729FEFE}" type="presParOf" srcId="{85794252-ED70-4E70-8733-6030F9874F28}" destId="{61E3C289-4375-4BFB-B538-B72F3224E823}" srcOrd="4" destOrd="0" presId="urn:microsoft.com/office/officeart/2005/8/layout/process1"/>
    <dgm:cxn modelId="{DB7D127B-553B-40CB-B261-20E0DF96CB7E}" type="presParOf" srcId="{85794252-ED70-4E70-8733-6030F9874F28}" destId="{74A0944F-AB3F-426A-9127-49EC3928B3C6}" srcOrd="5" destOrd="0" presId="urn:microsoft.com/office/officeart/2005/8/layout/process1"/>
    <dgm:cxn modelId="{F4613415-65BC-4790-8E1B-76C600CC9C66}" type="presParOf" srcId="{74A0944F-AB3F-426A-9127-49EC3928B3C6}" destId="{E5C33FBA-9BF9-4895-B73C-E559B425FE04}" srcOrd="0" destOrd="0" presId="urn:microsoft.com/office/officeart/2005/8/layout/process1"/>
    <dgm:cxn modelId="{264D0250-94D0-474C-BB01-80938229D341}" type="presParOf" srcId="{85794252-ED70-4E70-8733-6030F9874F28}" destId="{0A53D82A-BCA0-4BAE-B6E6-4EEE0545A04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42CFC-9376-4EA1-87CC-DFCB9A66B055}">
      <dsp:nvSpPr>
        <dsp:cNvPr id="0" name=""/>
        <dsp:cNvSpPr/>
      </dsp:nvSpPr>
      <dsp:spPr>
        <a:xfrm>
          <a:off x="1170580" y="0"/>
          <a:ext cx="1170580" cy="1182072"/>
        </a:xfrm>
        <a:prstGeom prst="trapezoid">
          <a:avLst>
            <a:gd name="adj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kern="1200" dirty="0"/>
            <a:t>Alto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kern="1200" dirty="0"/>
            <a:t>Nivel</a:t>
          </a:r>
        </a:p>
      </dsp:txBody>
      <dsp:txXfrm>
        <a:off x="1170580" y="0"/>
        <a:ext cx="1170580" cy="1182072"/>
      </dsp:txXfrm>
    </dsp:sp>
    <dsp:sp modelId="{91B14EE8-982C-4A45-98FD-29B79C6FE23B}">
      <dsp:nvSpPr>
        <dsp:cNvPr id="0" name=""/>
        <dsp:cNvSpPr/>
      </dsp:nvSpPr>
      <dsp:spPr>
        <a:xfrm>
          <a:off x="585290" y="1182072"/>
          <a:ext cx="2341160" cy="1182072"/>
        </a:xfrm>
        <a:prstGeom prst="trapezoid">
          <a:avLst>
            <a:gd name="adj" fmla="val 49514"/>
          </a:avLst>
        </a:prstGeom>
        <a:solidFill>
          <a:schemeClr val="accent4">
            <a:hueOff val="2560540"/>
            <a:satOff val="23219"/>
            <a:lumOff val="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600" kern="1200" dirty="0"/>
            <a:t>(Medio Nivel)</a:t>
          </a:r>
        </a:p>
      </dsp:txBody>
      <dsp:txXfrm>
        <a:off x="994993" y="1182072"/>
        <a:ext cx="1521754" cy="1182072"/>
      </dsp:txXfrm>
    </dsp:sp>
    <dsp:sp modelId="{8596BEC5-0EF6-4764-B2D2-AA1952E01F70}">
      <dsp:nvSpPr>
        <dsp:cNvPr id="0" name=""/>
        <dsp:cNvSpPr/>
      </dsp:nvSpPr>
      <dsp:spPr>
        <a:xfrm>
          <a:off x="0" y="2364145"/>
          <a:ext cx="3511741" cy="1182072"/>
        </a:xfrm>
        <a:prstGeom prst="trapezoid">
          <a:avLst>
            <a:gd name="adj" fmla="val 49514"/>
          </a:avLst>
        </a:prstGeom>
        <a:solidFill>
          <a:schemeClr val="accent4">
            <a:hueOff val="5121079"/>
            <a:satOff val="46439"/>
            <a:lumOff val="1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3600" kern="1200" dirty="0"/>
            <a:t>Bajo Nivel….</a:t>
          </a:r>
        </a:p>
      </dsp:txBody>
      <dsp:txXfrm>
        <a:off x="614554" y="2364145"/>
        <a:ext cx="2282631" cy="1182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CFDD4-A4CD-432C-9BA0-9D19F627E8E9}">
      <dsp:nvSpPr>
        <dsp:cNvPr id="0" name=""/>
        <dsp:cNvSpPr/>
      </dsp:nvSpPr>
      <dsp:spPr>
        <a:xfrm>
          <a:off x="4043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200" b="1" kern="1200" dirty="0"/>
            <a:t>Código Fuente</a:t>
          </a:r>
        </a:p>
      </dsp:txBody>
      <dsp:txXfrm>
        <a:off x="35115" y="425547"/>
        <a:ext cx="1705973" cy="998726"/>
      </dsp:txXfrm>
    </dsp:sp>
    <dsp:sp modelId="{8C5F282A-EA84-4095-A83F-1DADCDB6A330}">
      <dsp:nvSpPr>
        <dsp:cNvPr id="0" name=""/>
        <dsp:cNvSpPr/>
      </dsp:nvSpPr>
      <dsp:spPr>
        <a:xfrm>
          <a:off x="1948973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800" kern="1200"/>
        </a:p>
      </dsp:txBody>
      <dsp:txXfrm>
        <a:off x="1948973" y="793362"/>
        <a:ext cx="262388" cy="263095"/>
      </dsp:txXfrm>
    </dsp:sp>
    <dsp:sp modelId="{CCD8B151-EA19-41A9-A10E-5CB362D66DD0}">
      <dsp:nvSpPr>
        <dsp:cNvPr id="0" name=""/>
        <dsp:cNvSpPr/>
      </dsp:nvSpPr>
      <dsp:spPr>
        <a:xfrm>
          <a:off x="2479408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200" b="1" kern="1200" dirty="0"/>
            <a:t>Compilador</a:t>
          </a:r>
        </a:p>
      </dsp:txBody>
      <dsp:txXfrm>
        <a:off x="2510480" y="425547"/>
        <a:ext cx="1705973" cy="998726"/>
      </dsp:txXfrm>
    </dsp:sp>
    <dsp:sp modelId="{0D350DEE-D45A-4A29-AB11-4A53C02F5443}">
      <dsp:nvSpPr>
        <dsp:cNvPr id="0" name=""/>
        <dsp:cNvSpPr/>
      </dsp:nvSpPr>
      <dsp:spPr>
        <a:xfrm>
          <a:off x="4424337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800" kern="1200"/>
        </a:p>
      </dsp:txBody>
      <dsp:txXfrm>
        <a:off x="4424337" y="793362"/>
        <a:ext cx="262388" cy="263095"/>
      </dsp:txXfrm>
    </dsp:sp>
    <dsp:sp modelId="{61E3C289-4375-4BFB-B538-B72F3224E823}">
      <dsp:nvSpPr>
        <dsp:cNvPr id="0" name=""/>
        <dsp:cNvSpPr/>
      </dsp:nvSpPr>
      <dsp:spPr>
        <a:xfrm>
          <a:off x="4954773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200" b="1" kern="1200" dirty="0"/>
            <a:t>Código de Máquina</a:t>
          </a:r>
        </a:p>
      </dsp:txBody>
      <dsp:txXfrm>
        <a:off x="4985845" y="425547"/>
        <a:ext cx="1705973" cy="998726"/>
      </dsp:txXfrm>
    </dsp:sp>
    <dsp:sp modelId="{74A0944F-AB3F-426A-9127-49EC3928B3C6}">
      <dsp:nvSpPr>
        <dsp:cNvPr id="0" name=""/>
        <dsp:cNvSpPr/>
      </dsp:nvSpPr>
      <dsp:spPr>
        <a:xfrm>
          <a:off x="6899702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800" kern="1200"/>
        </a:p>
      </dsp:txBody>
      <dsp:txXfrm>
        <a:off x="6899702" y="793362"/>
        <a:ext cx="262388" cy="263095"/>
      </dsp:txXfrm>
    </dsp:sp>
    <dsp:sp modelId="{0A53D82A-BCA0-4BAE-B6E6-4EEE0545A04D}">
      <dsp:nvSpPr>
        <dsp:cNvPr id="0" name=""/>
        <dsp:cNvSpPr/>
      </dsp:nvSpPr>
      <dsp:spPr>
        <a:xfrm>
          <a:off x="7430137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200" b="1" kern="1200" dirty="0"/>
            <a:t>Salida</a:t>
          </a:r>
        </a:p>
      </dsp:txBody>
      <dsp:txXfrm>
        <a:off x="7461209" y="425547"/>
        <a:ext cx="1705973" cy="998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CFDD4-A4CD-432C-9BA0-9D19F627E8E9}">
      <dsp:nvSpPr>
        <dsp:cNvPr id="0" name=""/>
        <dsp:cNvSpPr/>
      </dsp:nvSpPr>
      <dsp:spPr>
        <a:xfrm>
          <a:off x="4043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400" b="1" kern="1200" dirty="0"/>
            <a:t>Código Fuente</a:t>
          </a:r>
        </a:p>
      </dsp:txBody>
      <dsp:txXfrm>
        <a:off x="35115" y="425547"/>
        <a:ext cx="1705973" cy="998726"/>
      </dsp:txXfrm>
    </dsp:sp>
    <dsp:sp modelId="{8C5F282A-EA84-4095-A83F-1DADCDB6A330}">
      <dsp:nvSpPr>
        <dsp:cNvPr id="0" name=""/>
        <dsp:cNvSpPr/>
      </dsp:nvSpPr>
      <dsp:spPr>
        <a:xfrm>
          <a:off x="1948973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900" kern="1200"/>
        </a:p>
      </dsp:txBody>
      <dsp:txXfrm>
        <a:off x="1948973" y="793362"/>
        <a:ext cx="262388" cy="263095"/>
      </dsp:txXfrm>
    </dsp:sp>
    <dsp:sp modelId="{CCD8B151-EA19-41A9-A10E-5CB362D66DD0}">
      <dsp:nvSpPr>
        <dsp:cNvPr id="0" name=""/>
        <dsp:cNvSpPr/>
      </dsp:nvSpPr>
      <dsp:spPr>
        <a:xfrm>
          <a:off x="2479408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400" b="1" kern="1200" dirty="0"/>
            <a:t>Intérprete</a:t>
          </a:r>
        </a:p>
      </dsp:txBody>
      <dsp:txXfrm>
        <a:off x="2510480" y="425547"/>
        <a:ext cx="1705973" cy="998726"/>
      </dsp:txXfrm>
    </dsp:sp>
    <dsp:sp modelId="{0D350DEE-D45A-4A29-AB11-4A53C02F5443}">
      <dsp:nvSpPr>
        <dsp:cNvPr id="0" name=""/>
        <dsp:cNvSpPr/>
      </dsp:nvSpPr>
      <dsp:spPr>
        <a:xfrm>
          <a:off x="4424337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900" kern="1200"/>
        </a:p>
      </dsp:txBody>
      <dsp:txXfrm>
        <a:off x="4424337" y="793362"/>
        <a:ext cx="262388" cy="263095"/>
      </dsp:txXfrm>
    </dsp:sp>
    <dsp:sp modelId="{61E3C289-4375-4BFB-B538-B72F3224E823}">
      <dsp:nvSpPr>
        <dsp:cNvPr id="0" name=""/>
        <dsp:cNvSpPr/>
      </dsp:nvSpPr>
      <dsp:spPr>
        <a:xfrm>
          <a:off x="4954773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400" b="1" kern="1200" dirty="0"/>
            <a:t>Byte </a:t>
          </a:r>
          <a:r>
            <a:rPr lang="es-PA" sz="2400" b="1" kern="1200" dirty="0" err="1"/>
            <a:t>Code</a:t>
          </a:r>
          <a:endParaRPr lang="es-PA" sz="2400" b="1" kern="1200" dirty="0"/>
        </a:p>
      </dsp:txBody>
      <dsp:txXfrm>
        <a:off x="4985845" y="425547"/>
        <a:ext cx="1705973" cy="998726"/>
      </dsp:txXfrm>
    </dsp:sp>
    <dsp:sp modelId="{74A0944F-AB3F-426A-9127-49EC3928B3C6}">
      <dsp:nvSpPr>
        <dsp:cNvPr id="0" name=""/>
        <dsp:cNvSpPr/>
      </dsp:nvSpPr>
      <dsp:spPr>
        <a:xfrm>
          <a:off x="6899702" y="705663"/>
          <a:ext cx="374840" cy="438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A" sz="1900" kern="1200"/>
        </a:p>
      </dsp:txBody>
      <dsp:txXfrm>
        <a:off x="6899702" y="793362"/>
        <a:ext cx="262388" cy="263095"/>
      </dsp:txXfrm>
    </dsp:sp>
    <dsp:sp modelId="{0A53D82A-BCA0-4BAE-B6E6-4EEE0545A04D}">
      <dsp:nvSpPr>
        <dsp:cNvPr id="0" name=""/>
        <dsp:cNvSpPr/>
      </dsp:nvSpPr>
      <dsp:spPr>
        <a:xfrm>
          <a:off x="7430137" y="394475"/>
          <a:ext cx="1768117" cy="10608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400" b="1" kern="1200" dirty="0"/>
            <a:t>Salida</a:t>
          </a:r>
        </a:p>
      </dsp:txBody>
      <dsp:txXfrm>
        <a:off x="7461209" y="425547"/>
        <a:ext cx="1705973" cy="998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F1E60E-7A30-4CF9-8EA9-A18C70FA715E}" type="datetime1">
              <a:rPr lang="es-ES" smtClean="0"/>
              <a:t>05/06/2022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4716F1-3EC4-40BF-A4D7-374476E9A42B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12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2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20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41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83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15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32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82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4467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506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1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/>
              <a:t>Notas para el moderador: </a:t>
            </a:r>
          </a:p>
          <a:p>
            <a:pPr rtl="0"/>
            <a:r>
              <a:rPr lang="es-ES" i="1"/>
              <a:t>¿Cuál es su propósito al compartir esta reflexión?</a:t>
            </a:r>
          </a:p>
          <a:p>
            <a:pPr rtl="0"/>
            <a:r>
              <a:rPr lang="es-ES" i="1"/>
              <a:t>¿Es el final de un proyecto o unidad?  </a:t>
            </a:r>
          </a:p>
          <a:p>
            <a:pPr rtl="0"/>
            <a:r>
              <a:rPr lang="es-ES" i="1"/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/>
              <a:t>¿Es el final de un curso?  </a:t>
            </a:r>
          </a:p>
          <a:p>
            <a:pPr rtl="0"/>
            <a:endParaRPr lang="es-ES" baseline="0"/>
          </a:p>
          <a:p>
            <a:pPr rtl="0"/>
            <a:r>
              <a:rPr lang="es-ES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43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95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783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46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23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167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06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BF7A47D2-0A35-487C-81A2-D3CD0A51D737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anaje simple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anaje simple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3F285-326D-4453-BF0F-C9980C6A2FB5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AD39B1FE-9C1E-434C-823D-F3C04891F0FA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350D5430-D216-42A8-B006-7FFFDFF4AB76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F44F6-1DBD-4696-B834-A4E0DCD2D998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DE4273-D376-4D24-B00A-68D20DC8FEDE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C7ACA-8C56-46B3-A4E1-7D8246EE5480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62627973-6F17-4891-8E37-477A4B44A91B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anaje simple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anaje simple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anaje simple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anaje simple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86AE97-D666-4CBE-9CD7-48DAC6DBF3A5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anaje simple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22F804BB-3D0C-4464-B083-0C1C27AC15B0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s-ES" sz="2400" noProof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8" name="Marcador de conteni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9" name="Marcador de conteni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anaje simple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anaje simple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anaje simple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anaje simple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78576E-BAB7-4BF4-BC50-A79E9E7F9B52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8D9905-A8F1-4267-9733-9BD4B911E8DA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6CD75-233C-4033-9BB1-A1B6300A1ACC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51635-A30A-4AFA-9DCA-861CB24C2476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1_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A15DEF20-BC90-430B-AC3C-CB5620216001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D6ED7-9219-47A5-AC0F-81093B349025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B9CE0797-A65B-4B50-9774-B4142B14A7C4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66E9CB-B34A-4A16-9E0F-0689B4F64DAC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2C9DD-B72B-4F99-8A53-6E61FE24B952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311238-2B6D-4DE2-A54D-27A91640EE86}" type="datetime1">
              <a:rPr lang="es-ES" noProof="0" smtClean="0"/>
              <a:t>05/06/2022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2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717" y="2742465"/>
            <a:ext cx="8598261" cy="1373070"/>
          </a:xfrm>
        </p:spPr>
        <p:txBody>
          <a:bodyPr rtlCol="0" anchor="ctr" anchorCtr="0"/>
          <a:lstStyle/>
          <a:p>
            <a:pPr rtl="0"/>
            <a:r>
              <a:rPr lang="es-ES" sz="5000" dirty="0"/>
              <a:t>Fundamentos de Lenguajes de Programación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021" y="4583225"/>
            <a:ext cx="8493957" cy="1117687"/>
          </a:xfrm>
        </p:spPr>
        <p:txBody>
          <a:bodyPr rtlCol="0">
            <a:normAutofit/>
          </a:bodyPr>
          <a:lstStyle/>
          <a:p>
            <a:pPr rtl="0"/>
            <a:r>
              <a:rPr lang="es-ES" sz="2800" b="1" dirty="0"/>
              <a:t>Introducción a Ciencias de la Computación (CS)</a:t>
            </a:r>
          </a:p>
          <a:p>
            <a:pPr rtl="0"/>
            <a:r>
              <a:rPr lang="es-ES" sz="2800" b="1" dirty="0" err="1"/>
              <a:t>Est</a:t>
            </a:r>
            <a:r>
              <a:rPr lang="es-ES" sz="2800" dirty="0"/>
              <a:t>. Johel Heraclio Batista Cárdenas</a:t>
            </a:r>
          </a:p>
        </p:txBody>
      </p:sp>
      <p:pic>
        <p:nvPicPr>
          <p:cNvPr id="9" name="Gráfico 8" descr="Icono de 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8" name="Imagen 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7EEC5621-4FEE-5343-5FC1-D0A7FD1F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99151" cy="2175641"/>
          </a:xfrm>
          <a:prstGeom prst="rect">
            <a:avLst/>
          </a:prstGeom>
        </p:spPr>
      </p:pic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F1804FEC-24BD-D43D-6FF1-3DC374C3EEE6}"/>
              </a:ext>
            </a:extLst>
          </p:cNvPr>
          <p:cNvSpPr txBox="1">
            <a:spLocks/>
          </p:cNvSpPr>
          <p:nvPr/>
        </p:nvSpPr>
        <p:spPr>
          <a:xfrm>
            <a:off x="812993" y="5830845"/>
            <a:ext cx="2487768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2800" b="1" dirty="0"/>
              <a:t>@</a:t>
            </a:r>
            <a:r>
              <a:rPr lang="es-PA" sz="2600" b="1" dirty="0"/>
              <a:t>batistajohel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AAE5C44F-9A8F-709D-FA4B-414D3294B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48" y="5908904"/>
            <a:ext cx="770677" cy="7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9" y="753228"/>
            <a:ext cx="9613861" cy="1080938"/>
          </a:xfrm>
        </p:spPr>
        <p:txBody>
          <a:bodyPr rtlCol="0"/>
          <a:lstStyle/>
          <a:p>
            <a:pPr algn="ctr" rtl="0"/>
            <a:r>
              <a:rPr lang="es-ES" dirty="0"/>
              <a:t>CIVIL WAR: Interpretados vs. Compilados</a:t>
            </a:r>
          </a:p>
        </p:txBody>
      </p:sp>
      <p:pic>
        <p:nvPicPr>
          <p:cNvPr id="10" name="Imagen 9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E6D186CB-4F10-4FC6-1D44-9F60A6283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469" y="642753"/>
            <a:ext cx="1555531" cy="1338823"/>
          </a:xfrm>
          <a:prstGeom prst="rect">
            <a:avLst/>
          </a:prstGeom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7E7B877C-0A31-4BDC-4C2D-FCE104CA5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79565"/>
              </p:ext>
            </p:extLst>
          </p:nvPr>
        </p:nvGraphicFramePr>
        <p:xfrm>
          <a:off x="1282261" y="2122739"/>
          <a:ext cx="9974318" cy="33006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4987159">
                  <a:extLst>
                    <a:ext uri="{9D8B030D-6E8A-4147-A177-3AD203B41FA5}">
                      <a16:colId xmlns:a16="http://schemas.microsoft.com/office/drawing/2014/main" val="1358642795"/>
                    </a:ext>
                  </a:extLst>
                </a:gridCol>
                <a:gridCol w="4987159">
                  <a:extLst>
                    <a:ext uri="{9D8B030D-6E8A-4147-A177-3AD203B41FA5}">
                      <a16:colId xmlns:a16="http://schemas.microsoft.com/office/drawing/2014/main" val="151578695"/>
                    </a:ext>
                  </a:extLst>
                </a:gridCol>
              </a:tblGrid>
              <a:tr h="38124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Lenguajes Compilados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Lenguajes Interpretados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020292"/>
                  </a:ext>
                </a:extLst>
              </a:tr>
              <a:tr h="940044">
                <a:tc>
                  <a:txBody>
                    <a:bodyPr/>
                    <a:lstStyle/>
                    <a:p>
                      <a:pPr algn="ctr"/>
                      <a:r>
                        <a:rPr lang="es-PA" b="0" dirty="0"/>
                        <a:t>Traducen a código de máquina y crean un archivo traducido que se ejecuta más rápido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b="0" dirty="0"/>
                        <a:t>El código se traduce línea por línea, cada vez que se ejecute el programa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43737"/>
                  </a:ext>
                </a:extLst>
              </a:tr>
              <a:tr h="940044">
                <a:tc>
                  <a:txBody>
                    <a:bodyPr/>
                    <a:lstStyle/>
                    <a:p>
                      <a:r>
                        <a:rPr lang="es-PA" b="0" dirty="0"/>
                        <a:t>Necesita que las instrucciones sean traducidas, así que esto lo hace más “eficiente”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A" b="0" dirty="0"/>
                        <a:t>Usualmente son entre 10-20 veces más lentos que los lenguajes compilados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335475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r>
                        <a:rPr lang="es-PA" b="0" dirty="0"/>
                        <a:t>Depende de un compilador diseñado para dicho lenguaje.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A" b="0" dirty="0"/>
                        <a:t>Muchísima mayor independencia de plataformas computacionales.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649446"/>
                  </a:ext>
                </a:extLst>
              </a:tr>
              <a:tr h="381241">
                <a:tc>
                  <a:txBody>
                    <a:bodyPr/>
                    <a:lstStyle/>
                    <a:p>
                      <a:r>
                        <a:rPr lang="es-PA" b="0" dirty="0"/>
                        <a:t>Mayor tamaño de programas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A" b="0" dirty="0"/>
                        <a:t>Menor tamaño de programas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84655"/>
                  </a:ext>
                </a:extLst>
              </a:tr>
            </a:tbl>
          </a:graphicData>
        </a:graphic>
      </p:graphicFrame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A93E124-91BE-E335-7A30-094F6C871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23" y="5535476"/>
            <a:ext cx="1292771" cy="1292771"/>
          </a:xfrm>
          <a:prstGeom prst="rect">
            <a:avLst/>
          </a:prstGeom>
        </p:spPr>
      </p:pic>
      <p:pic>
        <p:nvPicPr>
          <p:cNvPr id="12" name="Imagen 11" descr="Un hombre con un casco azul&#10;&#10;Descripción generada automáticamente con confianza media">
            <a:extLst>
              <a:ext uri="{FF2B5EF4-FFF2-40B4-BE49-F238E27FC236}">
                <a16:creationId xmlns:a16="http://schemas.microsoft.com/office/drawing/2014/main" id="{A1FBAB87-56D3-539C-C357-B01D2CF18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84" r="31082" b="71106"/>
          <a:stretch/>
        </p:blipFill>
        <p:spPr>
          <a:xfrm>
            <a:off x="6405208" y="5490935"/>
            <a:ext cx="1647469" cy="13388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A0859F-9D4E-0C16-DA30-82C6E44451D9}"/>
              </a:ext>
            </a:extLst>
          </p:cNvPr>
          <p:cNvSpPr txBox="1"/>
          <p:nvPr/>
        </p:nvSpPr>
        <p:spPr>
          <a:xfrm>
            <a:off x="5675988" y="5951028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400" b="1" dirty="0"/>
              <a:t>Vs</a:t>
            </a:r>
            <a:r>
              <a:rPr lang="es-P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24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717" y="2742465"/>
            <a:ext cx="8598261" cy="1373070"/>
          </a:xfrm>
        </p:spPr>
        <p:txBody>
          <a:bodyPr rtlCol="0" anchor="ctr" anchorCtr="0"/>
          <a:lstStyle/>
          <a:p>
            <a:pPr rtl="0"/>
            <a:r>
              <a:rPr lang="es-ES" sz="5000" dirty="0"/>
              <a:t>Introducción a Python 3.0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021" y="4583225"/>
            <a:ext cx="8493957" cy="1117687"/>
          </a:xfrm>
        </p:spPr>
        <p:txBody>
          <a:bodyPr rtlCol="0">
            <a:normAutofit/>
          </a:bodyPr>
          <a:lstStyle/>
          <a:p>
            <a:pPr rtl="0"/>
            <a:r>
              <a:rPr lang="es-ES" sz="2800" b="1" dirty="0"/>
              <a:t>Introducción a Ciencias de la Computación (CS)</a:t>
            </a:r>
          </a:p>
          <a:p>
            <a:pPr rtl="0"/>
            <a:r>
              <a:rPr lang="es-ES" sz="2800" b="1" dirty="0" err="1"/>
              <a:t>Est</a:t>
            </a:r>
            <a:r>
              <a:rPr lang="es-ES" sz="2800" dirty="0"/>
              <a:t>. Johel Heraclio Batista Cárdenas</a:t>
            </a:r>
          </a:p>
        </p:txBody>
      </p:sp>
      <p:pic>
        <p:nvPicPr>
          <p:cNvPr id="9" name="Gráfico 8" descr="Icono de 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2CD8099-3129-6140-087E-5665CEC22858}"/>
              </a:ext>
            </a:extLst>
          </p:cNvPr>
          <p:cNvSpPr txBox="1">
            <a:spLocks/>
          </p:cNvSpPr>
          <p:nvPr/>
        </p:nvSpPr>
        <p:spPr>
          <a:xfrm>
            <a:off x="812993" y="5830845"/>
            <a:ext cx="2487768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2800" b="1" dirty="0"/>
              <a:t>@</a:t>
            </a:r>
            <a:r>
              <a:rPr lang="es-PA" sz="2600" b="1" dirty="0"/>
              <a:t>batistajohel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8AC2A48-97BB-6B98-73B8-E7D57B1D7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48" y="5908904"/>
            <a:ext cx="770677" cy="770677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CD4BD29-F225-EC20-8C95-BD25F69CA4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764" b="14761"/>
          <a:stretch/>
        </p:blipFill>
        <p:spPr>
          <a:xfrm>
            <a:off x="2934164" y="204762"/>
            <a:ext cx="6323672" cy="22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algn="ctr" rtl="0"/>
            <a:r>
              <a:rPr lang="es-ES" dirty="0"/>
              <a:t>¿Qué es eso del Lenguaje Python?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4105993" y="1971614"/>
            <a:ext cx="7767145" cy="477942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Es un lenguaje de programación de Alto Nivel, creado por </a:t>
            </a:r>
            <a:r>
              <a:rPr lang="es-MX" altLang="es-PA" sz="2300" b="1" dirty="0">
                <a:latin typeface="+mj-lt"/>
              </a:rPr>
              <a:t>Guido van Rossum</a:t>
            </a:r>
            <a:r>
              <a:rPr lang="es-MX" altLang="es-PA" sz="2300" dirty="0">
                <a:latin typeface="+mj-lt"/>
              </a:rPr>
              <a:t>, aproximadamente en 1989.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Tiene como principal característica  que es “</a:t>
            </a:r>
            <a:r>
              <a:rPr lang="es-MX" altLang="es-PA" sz="2300" i="1" dirty="0">
                <a:latin typeface="+mj-lt"/>
              </a:rPr>
              <a:t>Multiparadigma</a:t>
            </a:r>
            <a:r>
              <a:rPr lang="es-MX" altLang="es-PA" sz="2300" dirty="0">
                <a:latin typeface="+mj-lt"/>
              </a:rPr>
              <a:t>”, lo que quiere decir que soporta </a:t>
            </a:r>
            <a:r>
              <a:rPr lang="es-MX" altLang="es-PA" sz="2300" b="1" dirty="0">
                <a:latin typeface="+mj-lt"/>
              </a:rPr>
              <a:t>Programación Orientada a Objetos, Programación Funcional y Programación Imperativa</a:t>
            </a:r>
            <a:r>
              <a:rPr lang="es-MX" altLang="es-PA" sz="2300" dirty="0">
                <a:latin typeface="+mj-lt"/>
              </a:rPr>
              <a:t>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¡Lo más </a:t>
            </a:r>
            <a:r>
              <a:rPr lang="es-MX" altLang="es-PA" sz="2300" dirty="0" err="1">
                <a:latin typeface="+mj-lt"/>
              </a:rPr>
              <a:t>cool</a:t>
            </a:r>
            <a:r>
              <a:rPr lang="es-MX" altLang="es-PA" sz="2300" dirty="0">
                <a:latin typeface="+mj-lt"/>
              </a:rPr>
              <a:t> es que la sintaxis es súper sencilla y es de </a:t>
            </a:r>
            <a:r>
              <a:rPr lang="es-MX" altLang="es-PA" sz="2300" b="1" dirty="0">
                <a:latin typeface="+mj-lt"/>
              </a:rPr>
              <a:t>Código Abierto</a:t>
            </a:r>
            <a:r>
              <a:rPr lang="es-MX" altLang="es-PA" sz="2300" dirty="0">
                <a:latin typeface="+mj-lt"/>
              </a:rPr>
              <a:t>! Aparte de que es el más </a:t>
            </a:r>
            <a:r>
              <a:rPr lang="es-MX" altLang="es-PA" sz="2300" dirty="0" err="1">
                <a:latin typeface="+mj-lt"/>
              </a:rPr>
              <a:t>jat</a:t>
            </a:r>
            <a:r>
              <a:rPr lang="es-MX" altLang="es-PA" sz="2300" dirty="0">
                <a:latin typeface="+mj-lt"/>
              </a:rPr>
              <a:t>…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endParaRPr lang="es-MX" altLang="es-PA" sz="2300" dirty="0">
              <a:latin typeface="+mj-lt"/>
            </a:endParaRP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263FE05-79F1-64B9-684D-148DA23C5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2" r="29369" b="6416"/>
          <a:stretch/>
        </p:blipFill>
        <p:spPr>
          <a:xfrm>
            <a:off x="620110" y="2352835"/>
            <a:ext cx="3132084" cy="3338572"/>
          </a:xfrm>
          <a:prstGeom prst="rect">
            <a:avLst/>
          </a:prstGeom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89230CC4-60F4-CDE4-2A10-944E66092F1D}"/>
              </a:ext>
            </a:extLst>
          </p:cNvPr>
          <p:cNvSpPr txBox="1">
            <a:spLocks/>
          </p:cNvSpPr>
          <p:nvPr/>
        </p:nvSpPr>
        <p:spPr>
          <a:xfrm>
            <a:off x="620110" y="5691999"/>
            <a:ext cx="3132084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Logo oficial del Lenguaje de Programación Python</a:t>
            </a:r>
          </a:p>
        </p:txBody>
      </p:sp>
      <p:pic>
        <p:nvPicPr>
          <p:cNvPr id="6" name="Imagen 5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2F17DB-0334-1398-88DD-1E057E480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48" y="632791"/>
            <a:ext cx="1555531" cy="13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algn="ctr" rtl="0"/>
            <a:r>
              <a:rPr lang="es-PA" dirty="0"/>
              <a:t>¿La Filosofía detrás de Python?</a:t>
            </a:r>
            <a:endParaRPr lang="es-ES" dirty="0"/>
          </a:p>
        </p:txBody>
      </p:sp>
      <p:pic>
        <p:nvPicPr>
          <p:cNvPr id="18" name="Imagen 1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E13DD8-56C2-E0E8-284B-3B54E58C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E6E5521-F92F-81F3-A3C2-47D00232E777}"/>
              </a:ext>
            </a:extLst>
          </p:cNvPr>
          <p:cNvSpPr txBox="1">
            <a:spLocks/>
          </p:cNvSpPr>
          <p:nvPr/>
        </p:nvSpPr>
        <p:spPr>
          <a:xfrm>
            <a:off x="292276" y="2074127"/>
            <a:ext cx="6309245" cy="464743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El Creador de Python, Guido van Rossum, ha seguido siendo el principal autor del lenguaje con el título del “</a:t>
            </a:r>
            <a:r>
              <a:rPr lang="es-MX" altLang="es-PA" sz="2300" b="1" dirty="0">
                <a:latin typeface="+mj-lt"/>
              </a:rPr>
              <a:t>Benevolente Dictador Vitalicio</a:t>
            </a:r>
            <a:r>
              <a:rPr lang="es-MX" altLang="es-PA" sz="2300" dirty="0">
                <a:latin typeface="+mj-lt"/>
              </a:rPr>
              <a:t>”.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Pero la comunidad de Python es tan grande, que un desarrollador llamado </a:t>
            </a:r>
            <a:r>
              <a:rPr lang="es-MX" altLang="es-PA" sz="2300" b="1" dirty="0">
                <a:latin typeface="+mj-lt"/>
              </a:rPr>
              <a:t>Tim Peters</a:t>
            </a:r>
            <a:r>
              <a:rPr lang="es-MX" altLang="es-PA" sz="2300" dirty="0">
                <a:latin typeface="+mj-lt"/>
              </a:rPr>
              <a:t>, declaró “</a:t>
            </a:r>
            <a:r>
              <a:rPr lang="es-MX" altLang="es-PA" sz="2300" b="1" dirty="0">
                <a:latin typeface="+mj-lt"/>
              </a:rPr>
              <a:t>La Filosofía de Python</a:t>
            </a:r>
            <a:r>
              <a:rPr lang="es-MX" altLang="es-PA" sz="2300" dirty="0">
                <a:latin typeface="+mj-lt"/>
              </a:rPr>
              <a:t>” en su libro “</a:t>
            </a:r>
            <a:r>
              <a:rPr lang="es-MX" altLang="es-PA" sz="2300" b="1" dirty="0">
                <a:latin typeface="+mj-lt"/>
              </a:rPr>
              <a:t>El Zen de Python</a:t>
            </a:r>
            <a:r>
              <a:rPr lang="es-MX" altLang="es-PA" sz="2300" dirty="0">
                <a:latin typeface="+mj-lt"/>
              </a:rPr>
              <a:t>”.</a:t>
            </a:r>
          </a:p>
        </p:txBody>
      </p:sp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6A262450-840F-F3CA-9A83-5B8B6ADE1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01572"/>
              </p:ext>
            </p:extLst>
          </p:nvPr>
        </p:nvGraphicFramePr>
        <p:xfrm>
          <a:off x="6848222" y="3360881"/>
          <a:ext cx="5051502" cy="2073926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683834">
                  <a:extLst>
                    <a:ext uri="{9D8B030D-6E8A-4147-A177-3AD203B41FA5}">
                      <a16:colId xmlns:a16="http://schemas.microsoft.com/office/drawing/2014/main" val="4249313625"/>
                    </a:ext>
                  </a:extLst>
                </a:gridCol>
                <a:gridCol w="1683834">
                  <a:extLst>
                    <a:ext uri="{9D8B030D-6E8A-4147-A177-3AD203B41FA5}">
                      <a16:colId xmlns:a16="http://schemas.microsoft.com/office/drawing/2014/main" val="2486258481"/>
                    </a:ext>
                  </a:extLst>
                </a:gridCol>
                <a:gridCol w="1683834">
                  <a:extLst>
                    <a:ext uri="{9D8B030D-6E8A-4147-A177-3AD203B41FA5}">
                      <a16:colId xmlns:a16="http://schemas.microsoft.com/office/drawing/2014/main" val="4107334644"/>
                    </a:ext>
                  </a:extLst>
                </a:gridCol>
              </a:tblGrid>
              <a:tr h="1036963"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Bello es Mejor que Feo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Explícito es mejor que Implícito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Simple es mejor que complejo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28656"/>
                  </a:ext>
                </a:extLst>
              </a:tr>
              <a:tr h="1036963"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Complejo es mejor que complicado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Lo práctico gana a lo 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La legibilidad cuenta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452759"/>
                  </a:ext>
                </a:extLst>
              </a:tr>
            </a:tbl>
          </a:graphicData>
        </a:graphic>
      </p:graphicFrame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DD44867C-DF84-BBBB-5F07-A80E893EDD0A}"/>
              </a:ext>
            </a:extLst>
          </p:cNvPr>
          <p:cNvSpPr txBox="1">
            <a:spLocks/>
          </p:cNvSpPr>
          <p:nvPr/>
        </p:nvSpPr>
        <p:spPr>
          <a:xfrm>
            <a:off x="7554980" y="5555056"/>
            <a:ext cx="3637986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Estos manes no se complican la vida, van a lo que van de una sola vez.</a:t>
            </a:r>
          </a:p>
        </p:txBody>
      </p:sp>
    </p:spTree>
    <p:extLst>
      <p:ext uri="{BB962C8B-B14F-4D97-AF65-F5344CB8AC3E}">
        <p14:creationId xmlns:p14="http://schemas.microsoft.com/office/powerpoint/2010/main" val="168259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rtl="0"/>
            <a:r>
              <a:rPr lang="es-ES" dirty="0"/>
              <a:t>¿Qué son las Variables en Python? (Cambio)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3665220" y="1971614"/>
            <a:ext cx="8337459" cy="477942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Digamos que las variables son un nombre que se refieren a algo (objeto) que vive en la memoria de nuestras computadoras, puede ser números, texto, </a:t>
            </a:r>
            <a:r>
              <a:rPr lang="es-MX" altLang="es-PA" sz="2300" dirty="0" err="1">
                <a:latin typeface="+mj-lt"/>
              </a:rPr>
              <a:t>étc</a:t>
            </a:r>
            <a:r>
              <a:rPr lang="es-MX" altLang="es-PA" sz="2300" dirty="0">
                <a:latin typeface="+mj-lt"/>
              </a:rPr>
              <a:t>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Cada una de ellas tiene un nombre único y a este se le llama identificador.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Miremos a las variables como “Contenedores”, ellas contienen data, es decir “Las Zapatillas de 500 dola”, que pueden luego ser cambiados con técnicas de programación.</a:t>
            </a:r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89230CC4-60F4-CDE4-2A10-944E66092F1D}"/>
              </a:ext>
            </a:extLst>
          </p:cNvPr>
          <p:cNvSpPr txBox="1">
            <a:spLocks/>
          </p:cNvSpPr>
          <p:nvPr/>
        </p:nvSpPr>
        <p:spPr>
          <a:xfrm>
            <a:off x="280904" y="5452746"/>
            <a:ext cx="3184071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La típica imagen que mandaría: *inserte miembro de la familia que todos los días manda algo en el grupo de </a:t>
            </a:r>
            <a:r>
              <a:rPr lang="es-PA" sz="1400" b="1" i="1" dirty="0" err="1"/>
              <a:t>Whatsapp</a:t>
            </a:r>
            <a:r>
              <a:rPr lang="es-PA" sz="1400" b="1" i="1" dirty="0"/>
              <a:t> de la familia*</a:t>
            </a:r>
          </a:p>
        </p:txBody>
      </p:sp>
      <p:pic>
        <p:nvPicPr>
          <p:cNvPr id="6" name="Imagen 5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2F17DB-0334-1398-88DD-1E057E48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48" y="632791"/>
            <a:ext cx="1555531" cy="1338823"/>
          </a:xfrm>
          <a:prstGeom prst="rect">
            <a:avLst/>
          </a:prstGeom>
        </p:spPr>
      </p:pic>
      <p:pic>
        <p:nvPicPr>
          <p:cNvPr id="3" name="Imagen 2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7CCF68BB-AA9D-2E37-4675-51404275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75" t="10523" r="24625" b="11888"/>
          <a:stretch/>
        </p:blipFill>
        <p:spPr>
          <a:xfrm>
            <a:off x="313509" y="2702857"/>
            <a:ext cx="3118862" cy="27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47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algn="ctr" rtl="0"/>
            <a:r>
              <a:rPr lang="es-ES" dirty="0"/>
              <a:t>Tipos de Datos en Python: ¿Inmutables?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182880" y="2097426"/>
            <a:ext cx="4937760" cy="381410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Los tipos de Datos en Python, se pueden clasificar en dos tipos:</a:t>
            </a:r>
          </a:p>
          <a:p>
            <a:pPr lvl="1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1900" b="1" dirty="0">
                <a:latin typeface="+mj-lt"/>
              </a:rPr>
              <a:t>Mutables</a:t>
            </a:r>
            <a:r>
              <a:rPr lang="es-MX" altLang="es-PA" sz="1900" dirty="0">
                <a:latin typeface="+mj-lt"/>
              </a:rPr>
              <a:t>: Su contenido (O su valor) puede cambiar en función del tiempo</a:t>
            </a:r>
          </a:p>
          <a:p>
            <a:pPr lvl="1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1900" b="1" dirty="0">
                <a:latin typeface="+mj-lt"/>
              </a:rPr>
              <a:t>Inmutables</a:t>
            </a:r>
            <a:r>
              <a:rPr lang="es-MX" altLang="es-PA" sz="1900" dirty="0">
                <a:latin typeface="+mj-lt"/>
              </a:rPr>
              <a:t>: Su contenido (O su valor) jamás cambiará en función del tiempo.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endParaRPr lang="es-MX" altLang="es-PA" sz="2300" dirty="0">
              <a:latin typeface="+mj-lt"/>
            </a:endParaRPr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89230CC4-60F4-CDE4-2A10-944E66092F1D}"/>
              </a:ext>
            </a:extLst>
          </p:cNvPr>
          <p:cNvSpPr txBox="1">
            <a:spLocks/>
          </p:cNvSpPr>
          <p:nvPr/>
        </p:nvSpPr>
        <p:spPr>
          <a:xfrm>
            <a:off x="6534150" y="5899455"/>
            <a:ext cx="428244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Podemos resumir los tipos de datos compuestos estándar inmutables, en esta tabla</a:t>
            </a:r>
          </a:p>
        </p:txBody>
      </p:sp>
      <p:pic>
        <p:nvPicPr>
          <p:cNvPr id="6" name="Imagen 5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2F17DB-0334-1398-88DD-1E057E48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48" y="632791"/>
            <a:ext cx="1555531" cy="1338823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3C9B460-1C53-384E-F735-26D6D0683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47656"/>
              </p:ext>
            </p:extLst>
          </p:nvPr>
        </p:nvGraphicFramePr>
        <p:xfrm>
          <a:off x="5425440" y="2097426"/>
          <a:ext cx="6499861" cy="3802029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746344">
                  <a:extLst>
                    <a:ext uri="{9D8B030D-6E8A-4147-A177-3AD203B41FA5}">
                      <a16:colId xmlns:a16="http://schemas.microsoft.com/office/drawing/2014/main" val="472260434"/>
                    </a:ext>
                  </a:extLst>
                </a:gridCol>
                <a:gridCol w="2509079">
                  <a:extLst>
                    <a:ext uri="{9D8B030D-6E8A-4147-A177-3AD203B41FA5}">
                      <a16:colId xmlns:a16="http://schemas.microsoft.com/office/drawing/2014/main" val="101316089"/>
                    </a:ext>
                  </a:extLst>
                </a:gridCol>
                <a:gridCol w="2244438">
                  <a:extLst>
                    <a:ext uri="{9D8B030D-6E8A-4147-A177-3AD203B41FA5}">
                      <a16:colId xmlns:a16="http://schemas.microsoft.com/office/drawing/2014/main" val="463775238"/>
                    </a:ext>
                  </a:extLst>
                </a:gridCol>
              </a:tblGrid>
              <a:tr h="355284"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Categoría de tipo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Nombre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Descripción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143"/>
                  </a:ext>
                </a:extLst>
              </a:tr>
              <a:tr h="355284">
                <a:tc rowSpan="5"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Números inmutables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 err="1"/>
                        <a:t>int</a:t>
                      </a:r>
                      <a:endParaRPr lang="es-PA" sz="1600" dirty="0"/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entero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46168"/>
                  </a:ext>
                </a:extLst>
              </a:tr>
              <a:tr h="355284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/>
                        <a:t>long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entero </a:t>
                      </a:r>
                      <a:r>
                        <a:rPr lang="es-PA" sz="1600" dirty="0" err="1"/>
                        <a:t>long</a:t>
                      </a:r>
                      <a:endParaRPr lang="es-PA" sz="1600" dirty="0"/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7668388"/>
                  </a:ext>
                </a:extLst>
              </a:tr>
              <a:tr h="355284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 dirty="0" err="1"/>
                        <a:t>float</a:t>
                      </a:r>
                      <a:endParaRPr lang="es-PA" sz="1600" dirty="0"/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coma flotante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866033"/>
                  </a:ext>
                </a:extLst>
              </a:tr>
              <a:tr h="355284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/>
                        <a:t>complex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complejo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585575"/>
                  </a:ext>
                </a:extLst>
              </a:tr>
              <a:tr h="355284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/>
                        <a:t>bool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booleano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636734"/>
                  </a:ext>
                </a:extLst>
              </a:tr>
              <a:tr h="355284">
                <a:tc rowSpan="3"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Secuencias inmutables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 err="1"/>
                        <a:t>str</a:t>
                      </a:r>
                      <a:endParaRPr lang="es-PA" sz="1600" dirty="0"/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cadena de caracteres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0219604"/>
                  </a:ext>
                </a:extLst>
              </a:tr>
              <a:tr h="621747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/>
                        <a:t>unicode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cadena de caracteres Unicode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576847"/>
                  </a:ext>
                </a:extLst>
              </a:tr>
              <a:tr h="355284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1600"/>
                        <a:t>tuple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PA" sz="1600" dirty="0"/>
                        <a:t>tupla</a:t>
                      </a:r>
                    </a:p>
                  </a:txBody>
                  <a:tcPr marL="83694" marR="83694" marT="41847" marB="41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798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4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algn="ctr" rtl="0"/>
            <a:r>
              <a:rPr lang="es-PA" dirty="0"/>
              <a:t>Tipos de Datos en Python: ¿Mutables?</a:t>
            </a:r>
            <a:endParaRPr lang="es-ES" dirty="0"/>
          </a:p>
        </p:txBody>
      </p:sp>
      <p:pic>
        <p:nvPicPr>
          <p:cNvPr id="18" name="Imagen 1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E13DD8-56C2-E0E8-284B-3B54E58C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E6E5521-F92F-81F3-A3C2-47D00232E777}"/>
              </a:ext>
            </a:extLst>
          </p:cNvPr>
          <p:cNvSpPr txBox="1">
            <a:spLocks/>
          </p:cNvSpPr>
          <p:nvPr/>
        </p:nvSpPr>
        <p:spPr>
          <a:xfrm>
            <a:off x="7569376" y="2365942"/>
            <a:ext cx="4394024" cy="265789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Los Tipos de Datos Mutables en Python son aquellos que podemos cambiar, modificar o actualizar el contenido que se encuentra almacenado en ellos.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BB44325-374D-602C-03D0-987DF0094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03886"/>
              </p:ext>
            </p:extLst>
          </p:nvPr>
        </p:nvGraphicFramePr>
        <p:xfrm>
          <a:off x="350520" y="2223609"/>
          <a:ext cx="7101840" cy="3674274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1735008145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4087201628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102540610"/>
                    </a:ext>
                  </a:extLst>
                </a:gridCol>
              </a:tblGrid>
              <a:tr h="679451"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Categoría de tipo</a:t>
                      </a:r>
                      <a:endParaRPr lang="es-PA" sz="2000" dirty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b="1"/>
                        <a:t>Nombre</a:t>
                      </a:r>
                      <a:endParaRPr lang="es-PA" sz="200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Descripción</a:t>
                      </a:r>
                      <a:endParaRPr lang="es-PA" sz="2000" dirty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621421"/>
                  </a:ext>
                </a:extLst>
              </a:tr>
              <a:tr h="545307">
                <a:tc rowSpan="2">
                  <a:txBody>
                    <a:bodyPr/>
                    <a:lstStyle/>
                    <a:p>
                      <a:pPr algn="ctr"/>
                      <a:r>
                        <a:rPr lang="es-PA" sz="2000" b="1"/>
                        <a:t>Secuencias mutables</a:t>
                      </a:r>
                      <a:endParaRPr lang="es-PA" sz="2000" b="1" i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/>
                        <a:t>list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lista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168504"/>
                  </a:ext>
                </a:extLst>
              </a:tr>
              <a:tr h="545307">
                <a:tc v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 err="1"/>
                        <a:t>range</a:t>
                      </a:r>
                      <a:endParaRPr lang="es-PA" sz="1600" dirty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rango mutable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680974"/>
                  </a:ext>
                </a:extLst>
              </a:tr>
              <a:tr h="545307">
                <a:tc>
                  <a:txBody>
                    <a:bodyPr/>
                    <a:lstStyle/>
                    <a:p>
                      <a:pPr algn="ctr"/>
                      <a:r>
                        <a:rPr lang="es-PA" sz="2000" b="1"/>
                        <a:t>Mapeos</a:t>
                      </a:r>
                      <a:endParaRPr lang="es-PA" sz="2000" b="1" i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/>
                        <a:t>dict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diccionario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922245"/>
                  </a:ext>
                </a:extLst>
              </a:tr>
              <a:tr h="679451"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Conjuntos mutables</a:t>
                      </a:r>
                      <a:endParaRPr lang="es-PA" sz="2000" b="1" i="0" dirty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set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conjunto mutable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59266"/>
                  </a:ext>
                </a:extLst>
              </a:tr>
              <a:tr h="679451"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Conjuntos inmutables</a:t>
                      </a:r>
                      <a:endParaRPr lang="es-PA" sz="2000" b="1" i="0" dirty="0"/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/>
                        <a:t>frozenset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1600" dirty="0"/>
                        <a:t>conjunto inmutable</a:t>
                      </a:r>
                    </a:p>
                  </a:txBody>
                  <a:tcPr marL="57125" marR="57125" marT="28562" marB="285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686540"/>
                  </a:ext>
                </a:extLst>
              </a:tr>
            </a:tbl>
          </a:graphicData>
        </a:graphic>
      </p:graphicFrame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C3403423-C771-AA4B-8EFE-8896DADAA6BD}"/>
              </a:ext>
            </a:extLst>
          </p:cNvPr>
          <p:cNvSpPr txBox="1">
            <a:spLocks/>
          </p:cNvSpPr>
          <p:nvPr/>
        </p:nvSpPr>
        <p:spPr>
          <a:xfrm>
            <a:off x="1760220" y="5868840"/>
            <a:ext cx="428244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Podemos resumir los tipos de datos compuestos estándar mutables, en esta tabla</a:t>
            </a:r>
          </a:p>
        </p:txBody>
      </p:sp>
    </p:spTree>
    <p:extLst>
      <p:ext uri="{BB962C8B-B14F-4D97-AF65-F5344CB8AC3E}">
        <p14:creationId xmlns:p14="http://schemas.microsoft.com/office/powerpoint/2010/main" val="247328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algn="ctr" rtl="0"/>
            <a:r>
              <a:rPr lang="es-ES" dirty="0"/>
              <a:t>Operadores </a:t>
            </a:r>
            <a:r>
              <a:rPr lang="es-ES" dirty="0" err="1"/>
              <a:t>Ariméticos</a:t>
            </a:r>
            <a:r>
              <a:rPr lang="es-ES" dirty="0"/>
              <a:t>: ¿Básicos?</a:t>
            </a:r>
          </a:p>
        </p:txBody>
      </p:sp>
      <p:pic>
        <p:nvPicPr>
          <p:cNvPr id="18" name="Imagen 1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E13DD8-56C2-E0E8-284B-3B54E58C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565BB24F-5D44-3F69-7301-CA9D22F75AD6}"/>
              </a:ext>
            </a:extLst>
          </p:cNvPr>
          <p:cNvSpPr txBox="1">
            <a:spLocks/>
          </p:cNvSpPr>
          <p:nvPr/>
        </p:nvSpPr>
        <p:spPr>
          <a:xfrm>
            <a:off x="3016600" y="5939375"/>
            <a:ext cx="6158799" cy="7772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Si quieres obtener un resultado en tipo flotante, solo basta que uno de los operandos sea de tipo flotante.</a:t>
            </a:r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112AF434-7873-0C53-5D7C-B3679EA1C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20639"/>
              </p:ext>
            </p:extLst>
          </p:nvPr>
        </p:nvGraphicFramePr>
        <p:xfrm>
          <a:off x="1088920" y="2057401"/>
          <a:ext cx="10014160" cy="393954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495472">
                  <a:extLst>
                    <a:ext uri="{9D8B030D-6E8A-4147-A177-3AD203B41FA5}">
                      <a16:colId xmlns:a16="http://schemas.microsoft.com/office/drawing/2014/main" val="2783724601"/>
                    </a:ext>
                  </a:extLst>
                </a:gridCol>
                <a:gridCol w="5292387">
                  <a:extLst>
                    <a:ext uri="{9D8B030D-6E8A-4147-A177-3AD203B41FA5}">
                      <a16:colId xmlns:a16="http://schemas.microsoft.com/office/drawing/2014/main" val="732920431"/>
                    </a:ext>
                  </a:extLst>
                </a:gridCol>
                <a:gridCol w="3226301">
                  <a:extLst>
                    <a:ext uri="{9D8B030D-6E8A-4147-A177-3AD203B41FA5}">
                      <a16:colId xmlns:a16="http://schemas.microsoft.com/office/drawing/2014/main" val="591231730"/>
                    </a:ext>
                  </a:extLst>
                </a:gridCol>
              </a:tblGrid>
              <a:tr h="443409">
                <a:tc>
                  <a:txBody>
                    <a:bodyPr/>
                    <a:lstStyle/>
                    <a:p>
                      <a:pPr algn="ctr"/>
                      <a:r>
                        <a:rPr lang="es-PA" sz="2000" i="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i="0" dirty="0"/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i="0" dirty="0"/>
                        <a:t>Ejemplo en Código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4401"/>
                  </a:ext>
                </a:extLst>
              </a:tr>
              <a:tr h="426377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Hace la Suma o Adición entre los operandos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5 + 9 + 6 =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390296"/>
                  </a:ext>
                </a:extLst>
              </a:tr>
              <a:tr h="40930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Hace la Resta o Sustracción entre los operandos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10 – 90 – 47 = 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49775"/>
                  </a:ext>
                </a:extLst>
              </a:tr>
              <a:tr h="40930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Hace la Multiplicación entre los operandos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80 * 454 = 399,520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02105"/>
                  </a:ext>
                </a:extLst>
              </a:tr>
              <a:tr h="40930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Hace la División entre los operandos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200 / 10 =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6727"/>
                  </a:ext>
                </a:extLst>
              </a:tr>
              <a:tr h="716275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Encuentra el Módulo o Residuo de la división de dos operandos, sean o no enteros.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200 % 12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25747"/>
                  </a:ext>
                </a:extLst>
              </a:tr>
              <a:tr h="40930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Hace la potencia entre los operandos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9 ** 5 = 59,049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07488"/>
                  </a:ext>
                </a:extLst>
              </a:tr>
              <a:tr h="716275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Realiza la división con resultado de un número entero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i="1" dirty="0"/>
                        <a:t>&gt;&gt;&gt; 200 // 12 =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2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6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algn="ctr" rtl="0"/>
            <a:r>
              <a:rPr lang="es-ES" dirty="0"/>
              <a:t>Operadores Relacionales: ¿Tinder?</a:t>
            </a:r>
          </a:p>
        </p:txBody>
      </p:sp>
      <p:pic>
        <p:nvPicPr>
          <p:cNvPr id="6" name="Imagen 5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2F17DB-0334-1398-88DD-1E057E48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48" y="632791"/>
            <a:ext cx="1555531" cy="1338823"/>
          </a:xfrm>
          <a:prstGeom prst="rect">
            <a:avLst/>
          </a:prstGeom>
        </p:spPr>
      </p:pic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5F3536F3-88E0-2145-7BC4-AD722C27C762}"/>
              </a:ext>
            </a:extLst>
          </p:cNvPr>
          <p:cNvSpPr txBox="1">
            <a:spLocks/>
          </p:cNvSpPr>
          <p:nvPr/>
        </p:nvSpPr>
        <p:spPr>
          <a:xfrm>
            <a:off x="2497270" y="5996894"/>
            <a:ext cx="7197460" cy="7772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Los operadores relacionales se usan para comparar datos o variables y devolverán un valor booleano (True </a:t>
            </a:r>
            <a:r>
              <a:rPr lang="es-PA" sz="1400" b="1" i="1" dirty="0" err="1"/>
              <a:t>or</a:t>
            </a:r>
            <a:r>
              <a:rPr lang="es-PA" sz="1400" b="1" i="1" dirty="0"/>
              <a:t> False) basados en su condición</a:t>
            </a:r>
          </a:p>
        </p:txBody>
      </p:sp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F158AA51-A285-5EA1-54C2-6401D3707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49096"/>
              </p:ext>
            </p:extLst>
          </p:nvPr>
        </p:nvGraphicFramePr>
        <p:xfrm>
          <a:off x="1088920" y="2186894"/>
          <a:ext cx="10014160" cy="381000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95472">
                  <a:extLst>
                    <a:ext uri="{9D8B030D-6E8A-4147-A177-3AD203B41FA5}">
                      <a16:colId xmlns:a16="http://schemas.microsoft.com/office/drawing/2014/main" val="2783724601"/>
                    </a:ext>
                  </a:extLst>
                </a:gridCol>
                <a:gridCol w="5292387">
                  <a:extLst>
                    <a:ext uri="{9D8B030D-6E8A-4147-A177-3AD203B41FA5}">
                      <a16:colId xmlns:a16="http://schemas.microsoft.com/office/drawing/2014/main" val="732920431"/>
                    </a:ext>
                  </a:extLst>
                </a:gridCol>
                <a:gridCol w="3226301">
                  <a:extLst>
                    <a:ext uri="{9D8B030D-6E8A-4147-A177-3AD203B41FA5}">
                      <a16:colId xmlns:a16="http://schemas.microsoft.com/office/drawing/2014/main" val="591231730"/>
                    </a:ext>
                  </a:extLst>
                </a:gridCol>
              </a:tblGrid>
              <a:tr h="409339">
                <a:tc>
                  <a:txBody>
                    <a:bodyPr/>
                    <a:lstStyle/>
                    <a:p>
                      <a:pPr algn="ctr"/>
                      <a:r>
                        <a:rPr lang="es-PA" sz="2000" b="1" dirty="0"/>
                        <a:t>Operador</a:t>
                      </a:r>
                      <a:endParaRPr lang="es-PA" sz="20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dirty="0"/>
                        <a:t>Función</a:t>
                      </a:r>
                      <a:endParaRPr lang="es-PA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sz="2000" dirty="0"/>
                        <a:t>Ejemplo en Código</a:t>
                      </a:r>
                      <a:endParaRPr lang="es-PA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4401"/>
                  </a:ext>
                </a:extLst>
              </a:tr>
              <a:tr h="661240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el operador de la izquierda, es mayor que el operador de la derecha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900 &gt; 3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A" dirty="0"/>
                        <a:t> True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390296"/>
                  </a:ext>
                </a:extLst>
              </a:tr>
              <a:tr h="661240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el operador de la derecha es mayor que el operador de la izquierda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900 &lt; 3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A" dirty="0"/>
                        <a:t> False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49775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todos los operadores son iguales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900 == 900.0001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 False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02105"/>
                  </a:ext>
                </a:extLst>
              </a:tr>
              <a:tr h="661240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el operador de la izquierda es mayor o igual que el operador de la derecha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420 &gt;= 787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 False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6727"/>
                  </a:ext>
                </a:extLst>
              </a:tr>
              <a:tr h="661240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el operador de la derecha es menor o igual que el operador de la izquierda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420 &lt;= 420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 True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25747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algn="ctr"/>
                      <a:r>
                        <a:rPr lang="es-PA" b="1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Devuelve True si los operandos no son iguales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&gt;&gt;&gt; 420 != 420 </a:t>
                      </a:r>
                      <a:r>
                        <a:rPr lang="es-PA" dirty="0">
                          <a:sym typeface="Wingdings" panose="05000000000000000000" pitchFamily="2" charset="2"/>
                        </a:rPr>
                        <a:t> False</a:t>
                      </a:r>
                      <a:endParaRPr lang="es-P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0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16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algn="ctr" rtl="0"/>
            <a:r>
              <a:rPr lang="es-PA" dirty="0"/>
              <a:t>Entrada/Salida en Python: ¿Parece </a:t>
            </a:r>
            <a:r>
              <a:rPr lang="es-PA" dirty="0" err="1"/>
              <a:t>MetroBus</a:t>
            </a:r>
            <a:r>
              <a:rPr lang="es-PA" dirty="0"/>
              <a:t>?</a:t>
            </a:r>
            <a:endParaRPr lang="es-ES" dirty="0"/>
          </a:p>
        </p:txBody>
      </p:sp>
      <p:pic>
        <p:nvPicPr>
          <p:cNvPr id="18" name="Imagen 1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E13DD8-56C2-E0E8-284B-3B54E58C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E6E5521-F92F-81F3-A3C2-47D00232E777}"/>
              </a:ext>
            </a:extLst>
          </p:cNvPr>
          <p:cNvSpPr txBox="1">
            <a:spLocks/>
          </p:cNvSpPr>
          <p:nvPr/>
        </p:nvSpPr>
        <p:spPr>
          <a:xfrm>
            <a:off x="7246620" y="2365942"/>
            <a:ext cx="4716780" cy="265789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A veces nos toca pedirle información al usuario, pero tenemos un buen set de funciones integradas en el intérprete de Python para echarnos una mano!</a:t>
            </a:r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C3403423-C771-AA4B-8EFE-8896DADAA6BD}"/>
              </a:ext>
            </a:extLst>
          </p:cNvPr>
          <p:cNvSpPr txBox="1">
            <a:spLocks/>
          </p:cNvSpPr>
          <p:nvPr/>
        </p:nvSpPr>
        <p:spPr>
          <a:xfrm>
            <a:off x="777765" y="5944171"/>
            <a:ext cx="586994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La función input nos permite trabajar con diferentes tipos de datos, pero tenemos que decirle que tipo de dato es 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224D5016-8DCB-7721-2BB0-FB772E4BDAE3}"/>
              </a:ext>
            </a:extLst>
          </p:cNvPr>
          <p:cNvSpPr txBox="1">
            <a:spLocks/>
          </p:cNvSpPr>
          <p:nvPr/>
        </p:nvSpPr>
        <p:spPr>
          <a:xfrm>
            <a:off x="977900" y="2077108"/>
            <a:ext cx="508254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600" b="1" dirty="0"/>
              <a:t>Ejemplo con la función input() para un </a:t>
            </a:r>
            <a:r>
              <a:rPr lang="es-PA" sz="1600" b="1" dirty="0" err="1"/>
              <a:t>Str</a:t>
            </a:r>
            <a:endParaRPr lang="es-PA" sz="1600" b="1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26739B02-0523-2FE4-3467-47F30A8E3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72798"/>
              </p:ext>
            </p:extLst>
          </p:nvPr>
        </p:nvGraphicFramePr>
        <p:xfrm>
          <a:off x="584200" y="2620418"/>
          <a:ext cx="5869940" cy="11887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869940">
                  <a:extLst>
                    <a:ext uri="{9D8B030D-6E8A-4147-A177-3AD203B41FA5}">
                      <a16:colId xmlns:a16="http://schemas.microsoft.com/office/drawing/2014/main" val="2731088830"/>
                    </a:ext>
                  </a:extLst>
                </a:gridCol>
              </a:tblGrid>
              <a:tr h="1080938">
                <a:tc>
                  <a:txBody>
                    <a:bodyPr/>
                    <a:lstStyle/>
                    <a:p>
                      <a:r>
                        <a:rPr lang="es-PA" dirty="0"/>
                        <a:t>&gt;&gt;&gt; </a:t>
                      </a:r>
                      <a:r>
                        <a:rPr lang="es-PA" dirty="0" err="1"/>
                        <a:t>print</a:t>
                      </a:r>
                      <a:r>
                        <a:rPr lang="es-PA" dirty="0"/>
                        <a:t>(“¿Cuál es tu nombre </a:t>
                      </a:r>
                      <a:r>
                        <a:rPr lang="es-PA" dirty="0" err="1"/>
                        <a:t>bro</a:t>
                      </a:r>
                      <a:r>
                        <a:rPr lang="es-PA" dirty="0"/>
                        <a:t>?”)</a:t>
                      </a:r>
                    </a:p>
                    <a:p>
                      <a:r>
                        <a:rPr lang="es-PA" dirty="0"/>
                        <a:t>&gt;&gt;&gt; nombre = input()</a:t>
                      </a:r>
                    </a:p>
                    <a:p>
                      <a:r>
                        <a:rPr lang="es-PA" dirty="0"/>
                        <a:t>&gt;&gt;&gt; </a:t>
                      </a:r>
                      <a:r>
                        <a:rPr lang="es-PA" dirty="0" err="1"/>
                        <a:t>print</a:t>
                      </a:r>
                      <a:r>
                        <a:rPr lang="es-PA" dirty="0"/>
                        <a:t> (nombre)</a:t>
                      </a:r>
                    </a:p>
                    <a:p>
                      <a:r>
                        <a:rPr lang="es-PA" dirty="0"/>
                        <a:t>&gt;&gt;&gt; Johel Heraclio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9380"/>
                  </a:ext>
                </a:extLst>
              </a:tr>
            </a:tbl>
          </a:graphicData>
        </a:graphic>
      </p:graphicFrame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EA7B6987-3D08-0EAB-9CA9-E28F33D7A8E5}"/>
              </a:ext>
            </a:extLst>
          </p:cNvPr>
          <p:cNvSpPr txBox="1">
            <a:spLocks/>
          </p:cNvSpPr>
          <p:nvPr/>
        </p:nvSpPr>
        <p:spPr>
          <a:xfrm>
            <a:off x="977900" y="3908452"/>
            <a:ext cx="508254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600" b="1" dirty="0"/>
              <a:t>Ejemplo con la función input() para un </a:t>
            </a:r>
            <a:r>
              <a:rPr lang="es-PA" sz="1600" b="1" dirty="0" err="1"/>
              <a:t>int</a:t>
            </a:r>
            <a:endParaRPr lang="es-PA" sz="1600" b="1" dirty="0"/>
          </a:p>
        </p:txBody>
      </p:sp>
      <p:graphicFrame>
        <p:nvGraphicFramePr>
          <p:cNvPr id="11" name="Tabla 5">
            <a:extLst>
              <a:ext uri="{FF2B5EF4-FFF2-40B4-BE49-F238E27FC236}">
                <a16:creationId xmlns:a16="http://schemas.microsoft.com/office/drawing/2014/main" id="{2DA9F044-5D82-156B-59CA-2EE46D662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6099"/>
              </p:ext>
            </p:extLst>
          </p:nvPr>
        </p:nvGraphicFramePr>
        <p:xfrm>
          <a:off x="584200" y="4451762"/>
          <a:ext cx="5869940" cy="11887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869940">
                  <a:extLst>
                    <a:ext uri="{9D8B030D-6E8A-4147-A177-3AD203B41FA5}">
                      <a16:colId xmlns:a16="http://schemas.microsoft.com/office/drawing/2014/main" val="2731088830"/>
                    </a:ext>
                  </a:extLst>
                </a:gridCol>
              </a:tblGrid>
              <a:tr h="1080938">
                <a:tc>
                  <a:txBody>
                    <a:bodyPr/>
                    <a:lstStyle/>
                    <a:p>
                      <a:r>
                        <a:rPr lang="es-PA" dirty="0"/>
                        <a:t>&gt;&gt;&gt; </a:t>
                      </a:r>
                      <a:r>
                        <a:rPr lang="es-PA" dirty="0" err="1"/>
                        <a:t>print</a:t>
                      </a:r>
                      <a:r>
                        <a:rPr lang="es-PA" dirty="0"/>
                        <a:t>(“¿Cuál es tu edad </a:t>
                      </a:r>
                      <a:r>
                        <a:rPr lang="es-PA" dirty="0" err="1"/>
                        <a:t>bro</a:t>
                      </a:r>
                      <a:r>
                        <a:rPr lang="es-PA" dirty="0"/>
                        <a:t>?”)</a:t>
                      </a:r>
                    </a:p>
                    <a:p>
                      <a:r>
                        <a:rPr lang="es-PA" dirty="0"/>
                        <a:t>&gt;&gt;&gt; edad = </a:t>
                      </a:r>
                      <a:r>
                        <a:rPr lang="es-PA" dirty="0" err="1"/>
                        <a:t>int</a:t>
                      </a:r>
                      <a:r>
                        <a:rPr lang="es-PA" dirty="0"/>
                        <a:t>(input())</a:t>
                      </a:r>
                    </a:p>
                    <a:p>
                      <a:r>
                        <a:rPr lang="es-PA" dirty="0"/>
                        <a:t>&gt;&gt;&gt; </a:t>
                      </a:r>
                      <a:r>
                        <a:rPr lang="es-PA" dirty="0" err="1"/>
                        <a:t>print</a:t>
                      </a:r>
                      <a:r>
                        <a:rPr lang="es-PA" dirty="0"/>
                        <a:t> (edad)</a:t>
                      </a:r>
                    </a:p>
                    <a:p>
                      <a:r>
                        <a:rPr lang="es-PA" dirty="0"/>
                        <a:t>&gt;&gt;&gt;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9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47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Propósito y Objetivo en esta Vida</a:t>
            </a:r>
          </a:p>
        </p:txBody>
      </p:sp>
      <p:pic>
        <p:nvPicPr>
          <p:cNvPr id="5" name="Gráfico 4" descr="Icono de propósit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8813" y="4403834"/>
            <a:ext cx="9217573" cy="2175641"/>
          </a:xfrm>
        </p:spPr>
        <p:txBody>
          <a:bodyPr rtlCol="0">
            <a:normAutofit fontScale="70000" lnSpcReduction="20000"/>
          </a:bodyPr>
          <a:lstStyle/>
          <a:p>
            <a:pPr algn="ctr" rtl="0">
              <a:lnSpc>
                <a:spcPct val="170000"/>
              </a:lnSpc>
            </a:pPr>
            <a:r>
              <a:rPr lang="es-ES" sz="4000" b="1" dirty="0"/>
              <a:t>Entender, Comprender, Analizar y Reflexionar acerca de los diferentes tipos de Lenguajes de Programación, sus características y por qué Python es tan hermoso.</a:t>
            </a:r>
            <a:endParaRPr lang="es-ES" sz="3400" dirty="0"/>
          </a:p>
          <a:p>
            <a:pPr rtl="0"/>
            <a:endParaRPr lang="es-ES" sz="2400" dirty="0"/>
          </a:p>
        </p:txBody>
      </p:sp>
      <p:pic>
        <p:nvPicPr>
          <p:cNvPr id="8" name="Imagen 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37E7CF8B-51D1-5521-174C-BB118BEFE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849" y="0"/>
            <a:ext cx="2399151" cy="2175641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9B17C9E0-1E81-CCB9-0600-52232BD97C83}"/>
              </a:ext>
            </a:extLst>
          </p:cNvPr>
          <p:cNvSpPr txBox="1">
            <a:spLocks/>
          </p:cNvSpPr>
          <p:nvPr/>
        </p:nvSpPr>
        <p:spPr>
          <a:xfrm>
            <a:off x="824144" y="278525"/>
            <a:ext cx="2487768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2800" b="1" dirty="0"/>
              <a:t>@</a:t>
            </a:r>
            <a:r>
              <a:rPr lang="es-PA" sz="2600" b="1" dirty="0"/>
              <a:t>batistajohel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ABCEDA72-554B-8023-DD9F-FBEEB289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99" y="356584"/>
            <a:ext cx="770677" cy="7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717" y="2742465"/>
            <a:ext cx="8598261" cy="1373070"/>
          </a:xfrm>
        </p:spPr>
        <p:txBody>
          <a:bodyPr rtlCol="0" anchor="ctr" anchorCtr="0"/>
          <a:lstStyle/>
          <a:p>
            <a:pPr rtl="0"/>
            <a:r>
              <a:rPr lang="es-ES" sz="5000" dirty="0"/>
              <a:t>Vamos </a:t>
            </a:r>
            <a:r>
              <a:rPr lang="es-ES" sz="5000" dirty="0" err="1"/>
              <a:t>pa</a:t>
            </a:r>
            <a:r>
              <a:rPr lang="es-ES" sz="5000" dirty="0"/>
              <a:t>’ la Terminal…</a:t>
            </a:r>
          </a:p>
        </p:txBody>
      </p:sp>
      <p:pic>
        <p:nvPicPr>
          <p:cNvPr id="10" name="Imagen 9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394CBA77-1322-5491-6452-FA15DA8F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465"/>
            <a:ext cx="1595321" cy="1373070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E763AFD6-CBE1-E58F-C0E2-B10BA7266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415" y="4348357"/>
            <a:ext cx="9289602" cy="2374807"/>
          </a:xfrm>
        </p:spPr>
        <p:txBody>
          <a:bodyPr rtlCol="0">
            <a:normAutofit fontScale="77500" lnSpcReduction="20000"/>
          </a:bodyPr>
          <a:lstStyle/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En </a:t>
            </a:r>
            <a:r>
              <a:rPr lang="es-ES" sz="2800" b="1" dirty="0"/>
              <a:t>CMD (Windows), </a:t>
            </a:r>
            <a:r>
              <a:rPr lang="es-ES" sz="2800" dirty="0"/>
              <a:t>escribamos </a:t>
            </a:r>
            <a:r>
              <a:rPr lang="es-ES" sz="2800" i="1" dirty="0" err="1"/>
              <a:t>python</a:t>
            </a:r>
            <a:r>
              <a:rPr lang="es-ES" sz="2800" dirty="0"/>
              <a:t> para entrar al modo interactivo del lenguaje.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Si usas </a:t>
            </a:r>
            <a:r>
              <a:rPr lang="es-ES" sz="2800" b="1" dirty="0"/>
              <a:t>Mac OS</a:t>
            </a:r>
            <a:r>
              <a:rPr lang="es-ES" sz="2800" dirty="0"/>
              <a:t>, entra a </a:t>
            </a:r>
            <a:r>
              <a:rPr lang="es-ES" sz="2800" b="1" dirty="0"/>
              <a:t>Terminal</a:t>
            </a:r>
            <a:r>
              <a:rPr lang="es-ES" sz="2800" dirty="0"/>
              <a:t> y escribe </a:t>
            </a:r>
            <a:r>
              <a:rPr lang="es-ES" sz="2800" i="1" dirty="0"/>
              <a:t>python3</a:t>
            </a:r>
            <a:r>
              <a:rPr lang="es-ES" sz="2800" dirty="0"/>
              <a:t>.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Si ya tienes instalado </a:t>
            </a:r>
            <a:r>
              <a:rPr lang="es-ES" sz="2800" b="1" dirty="0" err="1"/>
              <a:t>VisualStudio</a:t>
            </a:r>
            <a:r>
              <a:rPr lang="es-ES" sz="2800" b="1" dirty="0"/>
              <a:t> </a:t>
            </a:r>
            <a:r>
              <a:rPr lang="es-ES" sz="2800" b="1" dirty="0" err="1"/>
              <a:t>Code</a:t>
            </a:r>
            <a:r>
              <a:rPr lang="es-ES" sz="2800" dirty="0"/>
              <a:t>, vamos </a:t>
            </a:r>
            <a:r>
              <a:rPr lang="es-ES" sz="2800" dirty="0" err="1"/>
              <a:t>pa</a:t>
            </a:r>
            <a:r>
              <a:rPr lang="es-ES" sz="2800" dirty="0"/>
              <a:t>’ encima, ¿Tas?</a:t>
            </a:r>
          </a:p>
        </p:txBody>
      </p:sp>
      <p:pic>
        <p:nvPicPr>
          <p:cNvPr id="4" name="Imagen 3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8160FA73-E553-DF5E-71A1-CA697A226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b="10857"/>
          <a:stretch/>
        </p:blipFill>
        <p:spPr>
          <a:xfrm>
            <a:off x="3616877" y="342901"/>
            <a:ext cx="4853940" cy="201930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933D6590-051A-D84E-753A-CE56DE3B60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6" t="4226" r="4553" b="4929"/>
          <a:stretch/>
        </p:blipFill>
        <p:spPr>
          <a:xfrm>
            <a:off x="10598162" y="2631339"/>
            <a:ext cx="1593838" cy="15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F8EE644-583D-D9E1-065C-E57391599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" y="2004060"/>
            <a:ext cx="6766560" cy="47396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s-PA" dirty="0"/>
              <a:t>Johel tiene n años, por ende está gordo, viejo, cansado y tiene el autoestima por el piso…</a:t>
            </a:r>
          </a:p>
          <a:p>
            <a:pPr lvl="1">
              <a:lnSpc>
                <a:spcPct val="160000"/>
              </a:lnSpc>
            </a:pPr>
            <a:r>
              <a:rPr lang="es-PA" dirty="0"/>
              <a:t>Para subirle (o bajarle) el autoestima a Johel vamos a pedirle la siguiente información:</a:t>
            </a:r>
          </a:p>
          <a:p>
            <a:pPr lvl="2">
              <a:lnSpc>
                <a:spcPct val="160000"/>
              </a:lnSpc>
            </a:pPr>
            <a:r>
              <a:rPr lang="es-PA" b="1" dirty="0"/>
              <a:t>Primer y Segundo Nombre:</a:t>
            </a:r>
          </a:p>
          <a:p>
            <a:pPr lvl="2">
              <a:lnSpc>
                <a:spcPct val="160000"/>
              </a:lnSpc>
            </a:pPr>
            <a:r>
              <a:rPr lang="es-PA" b="1" dirty="0"/>
              <a:t>Edad:</a:t>
            </a:r>
          </a:p>
          <a:p>
            <a:pPr lvl="2">
              <a:lnSpc>
                <a:spcPct val="160000"/>
              </a:lnSpc>
            </a:pPr>
            <a:r>
              <a:rPr lang="es-PA" b="1" dirty="0"/>
              <a:t>Estatura:</a:t>
            </a:r>
          </a:p>
          <a:p>
            <a:pPr lvl="2">
              <a:lnSpc>
                <a:spcPct val="160000"/>
              </a:lnSpc>
            </a:pPr>
            <a:r>
              <a:rPr lang="es-PA" b="1" dirty="0"/>
              <a:t>Peso:</a:t>
            </a:r>
          </a:p>
          <a:p>
            <a:pPr lvl="1">
              <a:lnSpc>
                <a:spcPct val="160000"/>
              </a:lnSpc>
            </a:pPr>
            <a:r>
              <a:rPr lang="es-PA" dirty="0"/>
              <a:t>Haremos un pequeño programa en Python que nos dará en </a:t>
            </a:r>
            <a:r>
              <a:rPr lang="es-PA" dirty="0" err="1"/>
              <a:t>Indíce</a:t>
            </a:r>
            <a:r>
              <a:rPr lang="es-PA" dirty="0"/>
              <a:t> de Masa Corporal (IMC) de Johel y nos dirá si está por dependiendo de su edad es </a:t>
            </a:r>
            <a:r>
              <a:rPr lang="es-PA" b="1" dirty="0"/>
              <a:t>(Mirar la Tabla):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D0172A-F801-BC4F-D835-2F62CDE5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1" y="753228"/>
            <a:ext cx="10164642" cy="1080938"/>
          </a:xfrm>
        </p:spPr>
        <p:txBody>
          <a:bodyPr/>
          <a:lstStyle/>
          <a:p>
            <a:pPr algn="ctr"/>
            <a:r>
              <a:rPr lang="es-PA" dirty="0"/>
              <a:t>Enunciado de un Típico Problema de Python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17FBA36A-9765-9DC8-6362-2BDD63FD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077724"/>
              </p:ext>
            </p:extLst>
          </p:nvPr>
        </p:nvGraphicFramePr>
        <p:xfrm>
          <a:off x="6949440" y="2901526"/>
          <a:ext cx="4993640" cy="26618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496820">
                  <a:extLst>
                    <a:ext uri="{9D8B030D-6E8A-4147-A177-3AD203B41FA5}">
                      <a16:colId xmlns:a16="http://schemas.microsoft.com/office/drawing/2014/main" val="4142790836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2298798003"/>
                    </a:ext>
                  </a:extLst>
                </a:gridCol>
              </a:tblGrid>
              <a:tr h="867685"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Mensaje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50132"/>
                  </a:ext>
                </a:extLst>
              </a:tr>
              <a:tr h="879736">
                <a:tc>
                  <a:txBody>
                    <a:bodyPr/>
                    <a:lstStyle/>
                    <a:p>
                      <a:r>
                        <a:rPr lang="es-PA" b="1" dirty="0"/>
                        <a:t>Menor de 25 años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Tas’ </a:t>
                      </a:r>
                      <a:r>
                        <a:rPr lang="es-PA" dirty="0" err="1"/>
                        <a:t>pelaito</a:t>
                      </a:r>
                      <a:r>
                        <a:rPr lang="es-PA" dirty="0"/>
                        <a:t> todavía </a:t>
                      </a:r>
                      <a:r>
                        <a:rPr lang="es-PA" dirty="0" err="1"/>
                        <a:t>bro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73731"/>
                  </a:ext>
                </a:extLst>
              </a:tr>
              <a:tr h="879736">
                <a:tc>
                  <a:txBody>
                    <a:bodyPr/>
                    <a:lstStyle/>
                    <a:p>
                      <a:r>
                        <a:rPr lang="es-PA" b="1" dirty="0"/>
                        <a:t>Mayor de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Vaya comprando su hueco en el Jardín de Paz </a:t>
                      </a:r>
                      <a:r>
                        <a:rPr lang="es-PA" dirty="0" err="1"/>
                        <a:t>bro</a:t>
                      </a:r>
                      <a:r>
                        <a:rPr lang="es-PA" dirty="0"/>
                        <a:t>, F en el chat.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0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51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" y="753228"/>
            <a:ext cx="10384220" cy="1080938"/>
          </a:xfrm>
        </p:spPr>
        <p:txBody>
          <a:bodyPr rtlCol="0"/>
          <a:lstStyle/>
          <a:p>
            <a:pPr algn="ctr" rtl="0"/>
            <a:r>
              <a:rPr lang="es-ES" dirty="0"/>
              <a:t>Un poco de la Historia </a:t>
            </a:r>
            <a:r>
              <a:rPr lang="es-ES" dirty="0" err="1"/>
              <a:t>Pythonística</a:t>
            </a:r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0883" y="2049022"/>
            <a:ext cx="7115503" cy="4688107"/>
          </a:xfrm>
        </p:spPr>
        <p:txBody>
          <a:bodyPr rtlCol="0">
            <a:normAutofit fontScale="62500" lnSpcReduction="20000"/>
          </a:bodyPr>
          <a:lstStyle/>
          <a:p>
            <a:pPr algn="l" rtl="0">
              <a:lnSpc>
                <a:spcPct val="170000"/>
              </a:lnSpc>
            </a:pPr>
            <a:r>
              <a:rPr lang="es-ES" sz="3200" b="1" dirty="0"/>
              <a:t>¿Quién fue el creador del Lenguaje de Programación Python?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Carl Sagan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Darth Vader</a:t>
            </a:r>
          </a:p>
          <a:p>
            <a:pPr marL="1143000" indent="-1143000" algn="l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Cuenta Ventanas (Bill Gates)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Guido van Rossum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Linus Torvalds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Marques </a:t>
            </a:r>
            <a:r>
              <a:rPr lang="es-ES" sz="3200" dirty="0" err="1"/>
              <a:t>Brownlee</a:t>
            </a:r>
            <a:r>
              <a:rPr lang="es-ES" sz="3200" dirty="0"/>
              <a:t> (MQBHD)</a:t>
            </a:r>
          </a:p>
        </p:txBody>
      </p:sp>
      <p:pic>
        <p:nvPicPr>
          <p:cNvPr id="7" name="Imagen 6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41BD4C66-05FE-D65A-60C0-BDAAA45D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8" y="626611"/>
            <a:ext cx="1555531" cy="1338823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E20B5CC-F689-24A5-2B5D-7FE2BEB4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4" y="3071117"/>
            <a:ext cx="4614041" cy="2643919"/>
          </a:xfrm>
          <a:prstGeom prst="rect">
            <a:avLst/>
          </a:prstGeom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B4E7394-64AB-AF86-9990-876224FA22A5}"/>
              </a:ext>
            </a:extLst>
          </p:cNvPr>
          <p:cNvSpPr txBox="1">
            <a:spLocks/>
          </p:cNvSpPr>
          <p:nvPr/>
        </p:nvSpPr>
        <p:spPr>
          <a:xfrm>
            <a:off x="303513" y="5944171"/>
            <a:ext cx="4426142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600" b="1" i="1" dirty="0"/>
              <a:t>La Fuerza Hemos de Necesitar.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" y="753228"/>
            <a:ext cx="10373710" cy="1080938"/>
          </a:xfrm>
        </p:spPr>
        <p:txBody>
          <a:bodyPr rtlCol="0"/>
          <a:lstStyle/>
          <a:p>
            <a:pPr algn="ctr" rtl="0"/>
            <a:r>
              <a:rPr lang="es-ES" dirty="0"/>
              <a:t>Un poco de la Historia </a:t>
            </a:r>
            <a:r>
              <a:rPr lang="es-ES" dirty="0" err="1"/>
              <a:t>Pythonística</a:t>
            </a:r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3325" y="2010103"/>
            <a:ext cx="7115503" cy="4688107"/>
          </a:xfrm>
        </p:spPr>
        <p:txBody>
          <a:bodyPr rtlCol="0">
            <a:normAutofit fontScale="62500" lnSpcReduction="20000"/>
          </a:bodyPr>
          <a:lstStyle/>
          <a:p>
            <a:pPr algn="l" rtl="0">
              <a:lnSpc>
                <a:spcPct val="170000"/>
              </a:lnSpc>
            </a:pPr>
            <a:r>
              <a:rPr lang="es-ES" sz="3200" b="1" dirty="0"/>
              <a:t>¿Quién fue el creador del Lenguaje de Programación Python?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Carl Sagan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Darth Vader</a:t>
            </a:r>
          </a:p>
          <a:p>
            <a:pPr marL="1143000" indent="-1143000" algn="l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Cuenta Ventanas (Bill Gates)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b="1" dirty="0"/>
              <a:t>R/. Guido van Rossum, en 1989 aprox.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Linus Torvalds</a:t>
            </a:r>
          </a:p>
          <a:p>
            <a:pPr marL="1143000" indent="-114300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dirty="0"/>
              <a:t>Marques </a:t>
            </a:r>
            <a:r>
              <a:rPr lang="es-ES" sz="3200" dirty="0" err="1"/>
              <a:t>Brownlee</a:t>
            </a:r>
            <a:r>
              <a:rPr lang="es-ES" sz="3200" dirty="0"/>
              <a:t> (MQBHD)</a:t>
            </a:r>
          </a:p>
        </p:txBody>
      </p:sp>
      <p:pic>
        <p:nvPicPr>
          <p:cNvPr id="7" name="Imagen 6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41BD4C66-05FE-D65A-60C0-BDAAA45D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8" y="626611"/>
            <a:ext cx="1555531" cy="1338823"/>
          </a:xfrm>
          <a:prstGeom prst="rect">
            <a:avLst/>
          </a:prstGeom>
        </p:spPr>
      </p:pic>
      <p:pic>
        <p:nvPicPr>
          <p:cNvPr id="5" name="Imagen 4" descr="Un hombre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D5249FEC-F561-051B-3F9F-0B7CFFBDE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06"/>
          <a:stretch/>
        </p:blipFill>
        <p:spPr>
          <a:xfrm>
            <a:off x="541281" y="2248053"/>
            <a:ext cx="2895601" cy="3756773"/>
          </a:xfrm>
          <a:prstGeom prst="rect">
            <a:avLst/>
          </a:prstGeom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F7E8BE3B-D04A-EDFC-4AF3-6586B2D91743}"/>
              </a:ext>
            </a:extLst>
          </p:cNvPr>
          <p:cNvSpPr txBox="1">
            <a:spLocks/>
          </p:cNvSpPr>
          <p:nvPr/>
        </p:nvSpPr>
        <p:spPr>
          <a:xfrm>
            <a:off x="541281" y="6024108"/>
            <a:ext cx="2895601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Guido van Rossum bajándose una buena pinta en 2006.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FF7FAB8-38EE-1A82-0021-3D3D39CEAB40}"/>
              </a:ext>
            </a:extLst>
          </p:cNvPr>
          <p:cNvSpPr/>
          <p:nvPr/>
        </p:nvSpPr>
        <p:spPr>
          <a:xfrm>
            <a:off x="4393325" y="4892040"/>
            <a:ext cx="6001406" cy="70104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44779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738" y="753228"/>
            <a:ext cx="10426262" cy="1080938"/>
          </a:xfrm>
        </p:spPr>
        <p:txBody>
          <a:bodyPr rtlCol="0"/>
          <a:lstStyle/>
          <a:p>
            <a:pPr algn="ctr" rtl="0"/>
            <a:r>
              <a:rPr lang="es-ES" dirty="0" err="1"/>
              <a:t>KennyBell</a:t>
            </a:r>
            <a:r>
              <a:rPr lang="es-ES" dirty="0"/>
              <a:t>: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3738" y="1977794"/>
            <a:ext cx="7242914" cy="4584388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MX" sz="2000" b="1" dirty="0">
                <a:latin typeface="+mj-lt"/>
              </a:rPr>
              <a:t>Algunos autores sugieren que los Lenguajes de Programación se clasifican en 3 Niveles</a:t>
            </a:r>
          </a:p>
          <a:p>
            <a:pPr marL="457200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000" b="1" dirty="0">
                <a:latin typeface="+mj-lt"/>
              </a:rPr>
              <a:t>Lenguajes de Bajo Nivel</a:t>
            </a:r>
          </a:p>
          <a:p>
            <a:pPr marL="914400" lvl="1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dirty="0">
                <a:latin typeface="+mj-lt"/>
              </a:rPr>
              <a:t>Lenguaje de Máquina</a:t>
            </a:r>
          </a:p>
          <a:p>
            <a:pPr marL="914400" lvl="1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dirty="0">
                <a:latin typeface="+mj-lt"/>
              </a:rPr>
              <a:t>Lenguaje Ensamblador (</a:t>
            </a:r>
            <a:r>
              <a:rPr lang="es-MX" dirty="0" err="1">
                <a:latin typeface="+mj-lt"/>
              </a:rPr>
              <a:t>Assembler</a:t>
            </a:r>
            <a:r>
              <a:rPr lang="es-MX" dirty="0">
                <a:latin typeface="+mj-lt"/>
              </a:rPr>
              <a:t>)</a:t>
            </a:r>
          </a:p>
          <a:p>
            <a:pPr marL="457200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000" b="1" dirty="0">
                <a:latin typeface="+mj-lt"/>
              </a:rPr>
              <a:t>Lenguajes de Medio Nivel</a:t>
            </a:r>
            <a:endParaRPr lang="es-ES" sz="2000" b="1" dirty="0">
              <a:latin typeface="+mj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ES" b="1" dirty="0">
                <a:latin typeface="+mj-lt"/>
              </a:rPr>
              <a:t>Lenguaje C</a:t>
            </a:r>
          </a:p>
          <a:p>
            <a:pPr marL="457200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ES" sz="2000" b="1" dirty="0">
                <a:latin typeface="+mj-lt"/>
              </a:rPr>
              <a:t>Lenguajes de Alto Nivel</a:t>
            </a:r>
          </a:p>
          <a:p>
            <a:pPr marL="914400" lvl="1" indent="-457200" algn="just">
              <a:lnSpc>
                <a:spcPct val="15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ES" dirty="0">
                <a:latin typeface="+mj-lt"/>
              </a:rPr>
              <a:t>Python, Java, </a:t>
            </a:r>
            <a:r>
              <a:rPr lang="es-ES" dirty="0" err="1">
                <a:latin typeface="+mj-lt"/>
              </a:rPr>
              <a:t>Javascript</a:t>
            </a:r>
            <a:r>
              <a:rPr lang="es-ES" dirty="0">
                <a:latin typeface="+mj-lt"/>
              </a:rPr>
              <a:t>, Ruby </a:t>
            </a:r>
            <a:r>
              <a:rPr lang="es-ES" dirty="0" err="1">
                <a:latin typeface="+mj-lt"/>
              </a:rPr>
              <a:t>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Rails</a:t>
            </a:r>
            <a:r>
              <a:rPr lang="es-ES" dirty="0">
                <a:latin typeface="+mj-lt"/>
              </a:rPr>
              <a:t>, C#, </a:t>
            </a:r>
            <a:r>
              <a:rPr lang="es-ES" dirty="0" err="1">
                <a:latin typeface="+mj-lt"/>
              </a:rPr>
              <a:t>étc</a:t>
            </a:r>
            <a:r>
              <a:rPr lang="es-ES" dirty="0">
                <a:latin typeface="+mj-lt"/>
              </a:rPr>
              <a:t>.</a:t>
            </a:r>
            <a:endParaRPr lang="es-MX" dirty="0">
              <a:latin typeface="+mj-lt"/>
            </a:endParaRPr>
          </a:p>
        </p:txBody>
      </p:sp>
      <p:pic>
        <p:nvPicPr>
          <p:cNvPr id="6" name="Imagen 5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9B357AA-BD5A-7724-23DA-C5802EA3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E236E72-0787-7740-BAD8-8BA925C8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547902"/>
              </p:ext>
            </p:extLst>
          </p:nvPr>
        </p:nvGraphicFramePr>
        <p:xfrm>
          <a:off x="303514" y="2308045"/>
          <a:ext cx="3511741" cy="354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9405D7A2-8678-3AC7-3C5D-56AFB534C8ED}"/>
              </a:ext>
            </a:extLst>
          </p:cNvPr>
          <p:cNvSpPr txBox="1">
            <a:spLocks/>
          </p:cNvSpPr>
          <p:nvPr/>
        </p:nvSpPr>
        <p:spPr>
          <a:xfrm>
            <a:off x="303513" y="5944171"/>
            <a:ext cx="3511741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Una pirámide (Y no de Forex), de los tipos de Lenguajes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755553"/>
            <a:ext cx="9613861" cy="1080938"/>
          </a:xfrm>
        </p:spPr>
        <p:txBody>
          <a:bodyPr rtlCol="0"/>
          <a:lstStyle/>
          <a:p>
            <a:pPr algn="ctr" rtl="0"/>
            <a:r>
              <a:rPr lang="es-ES" dirty="0" err="1"/>
              <a:t>KennyBell</a:t>
            </a:r>
            <a:r>
              <a:rPr lang="es-ES" dirty="0"/>
              <a:t>: Bajo (Programación)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9545" y="1965434"/>
            <a:ext cx="7956331" cy="4765517"/>
          </a:xfrm>
        </p:spPr>
        <p:txBody>
          <a:bodyPr rtlCol="0">
            <a:noAutofit/>
          </a:bodyPr>
          <a:lstStyle/>
          <a:p>
            <a:pPr algn="l" rtl="0">
              <a:lnSpc>
                <a:spcPct val="170000"/>
              </a:lnSpc>
            </a:pPr>
            <a:r>
              <a:rPr lang="es-ES" sz="1800" dirty="0"/>
              <a:t>Un Lenguaje de Programación de Bajo Nivel, solamente lo entiende la computadora; ya que utiliza el Sistema Binario, es decir 0 y 1.</a:t>
            </a:r>
          </a:p>
          <a:p>
            <a:pPr algn="l" rtl="0">
              <a:lnSpc>
                <a:spcPct val="170000"/>
              </a:lnSpc>
            </a:pPr>
            <a:r>
              <a:rPr lang="es-ES" sz="1800" dirty="0"/>
              <a:t>Pero, clasifiquémoslos en dos tipos: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1800" b="1" dirty="0"/>
              <a:t>Lenguaje de Máquina</a:t>
            </a:r>
            <a:r>
              <a:rPr lang="es-ES" sz="1800" dirty="0"/>
              <a:t>: Son instrucciones de únicamente 0’s y 1’s que se ejecutan directo en </a:t>
            </a:r>
            <a:r>
              <a:rPr lang="es-ES" sz="1800" b="1" dirty="0"/>
              <a:t>el CPU</a:t>
            </a:r>
            <a:r>
              <a:rPr lang="es-ES" sz="1800" b="1" dirty="0">
                <a:sym typeface="Wingdings" panose="05000000000000000000" pitchFamily="2" charset="2"/>
              </a:rPr>
              <a:t>ALU (</a:t>
            </a:r>
            <a:r>
              <a:rPr lang="es-ES" sz="1800" b="1" dirty="0" err="1">
                <a:sym typeface="Wingdings" panose="05000000000000000000" pitchFamily="2" charset="2"/>
              </a:rPr>
              <a:t>Arithmetical</a:t>
            </a:r>
            <a:r>
              <a:rPr lang="es-ES" sz="1800" b="1" dirty="0">
                <a:sym typeface="Wingdings" panose="05000000000000000000" pitchFamily="2" charset="2"/>
              </a:rPr>
              <a:t> </a:t>
            </a:r>
            <a:r>
              <a:rPr lang="es-ES" sz="1800" b="1" dirty="0" err="1">
                <a:sym typeface="Wingdings" panose="05000000000000000000" pitchFamily="2" charset="2"/>
              </a:rPr>
              <a:t>Logical</a:t>
            </a:r>
            <a:r>
              <a:rPr lang="es-ES" sz="1800" b="1" dirty="0">
                <a:sym typeface="Wingdings" panose="05000000000000000000" pitchFamily="2" charset="2"/>
              </a:rPr>
              <a:t> </a:t>
            </a:r>
            <a:r>
              <a:rPr lang="es-ES" sz="1800" b="1" dirty="0" err="1">
                <a:sym typeface="Wingdings" panose="05000000000000000000" pitchFamily="2" charset="2"/>
              </a:rPr>
              <a:t>Unit</a:t>
            </a:r>
            <a:r>
              <a:rPr lang="es-ES" sz="1800" b="1" dirty="0">
                <a:sym typeface="Wingdings" panose="05000000000000000000" pitchFamily="2" charset="2"/>
              </a:rPr>
              <a:t>).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1800" b="1" dirty="0">
                <a:sym typeface="Wingdings" panose="05000000000000000000" pitchFamily="2" charset="2"/>
              </a:rPr>
              <a:t>Lenguaje Ensamblador (</a:t>
            </a:r>
            <a:r>
              <a:rPr lang="es-ES" sz="1800" b="1" dirty="0" err="1">
                <a:sym typeface="Wingdings" panose="05000000000000000000" pitchFamily="2" charset="2"/>
              </a:rPr>
              <a:t>Assembler</a:t>
            </a:r>
            <a:r>
              <a:rPr lang="es-ES" sz="1800" b="1" dirty="0">
                <a:sym typeface="Wingdings" panose="05000000000000000000" pitchFamily="2" charset="2"/>
              </a:rPr>
              <a:t>): </a:t>
            </a:r>
            <a:r>
              <a:rPr lang="es-ES" sz="1800" dirty="0">
                <a:sym typeface="Wingdings" panose="05000000000000000000" pitchFamily="2" charset="2"/>
              </a:rPr>
              <a:t>Es un derivado del Lenguaje de Máquina, pero utiliza letras y números para sus instrucciones.</a:t>
            </a:r>
          </a:p>
          <a:p>
            <a:pPr marL="12001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s-ES" sz="1800" dirty="0">
                <a:sym typeface="Wingdings" panose="05000000000000000000" pitchFamily="2" charset="2"/>
              </a:rPr>
              <a:t>Igual se necesita un compilador para poder pasar de las </a:t>
            </a:r>
            <a:r>
              <a:rPr lang="es-ES" sz="1800" b="1" dirty="0">
                <a:sym typeface="Wingdings" panose="05000000000000000000" pitchFamily="2" charset="2"/>
              </a:rPr>
              <a:t>Código de </a:t>
            </a:r>
            <a:r>
              <a:rPr lang="es-ES" sz="1800" b="1" dirty="0" err="1">
                <a:sym typeface="Wingdings" panose="05000000000000000000" pitchFamily="2" charset="2"/>
              </a:rPr>
              <a:t>Assembler</a:t>
            </a:r>
            <a:r>
              <a:rPr lang="es-ES" sz="1800" b="1" dirty="0">
                <a:sym typeface="Wingdings" panose="05000000000000000000" pitchFamily="2" charset="2"/>
              </a:rPr>
              <a:t>  Lenguaje de Máquina</a:t>
            </a:r>
          </a:p>
        </p:txBody>
      </p:sp>
      <p:pic>
        <p:nvPicPr>
          <p:cNvPr id="7" name="Imagen 6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D0483DE4-122E-B876-12A3-BE98D03E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8" y="626611"/>
            <a:ext cx="1555531" cy="1338823"/>
          </a:xfrm>
          <a:prstGeom prst="rect">
            <a:avLst/>
          </a:prstGeom>
        </p:spPr>
      </p:pic>
      <p:pic>
        <p:nvPicPr>
          <p:cNvPr id="5" name="Imagen 4" descr="Una mujer con un texto en blanco&#10;&#10;Descripción generada automáticamente">
            <a:extLst>
              <a:ext uri="{FF2B5EF4-FFF2-40B4-BE49-F238E27FC236}">
                <a16:creationId xmlns:a16="http://schemas.microsoft.com/office/drawing/2014/main" id="{94C90641-62BF-1B03-3750-9249A4C9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89" y="2474723"/>
            <a:ext cx="3495153" cy="3495153"/>
          </a:xfrm>
          <a:prstGeom prst="rect">
            <a:avLst/>
          </a:prstGeom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E6080ED2-BD3D-C7DF-9D00-CC9341712ADC}"/>
              </a:ext>
            </a:extLst>
          </p:cNvPr>
          <p:cNvSpPr txBox="1">
            <a:spLocks/>
          </p:cNvSpPr>
          <p:nvPr/>
        </p:nvSpPr>
        <p:spPr>
          <a:xfrm>
            <a:off x="294289" y="6001407"/>
            <a:ext cx="3495154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Solo hay 1, dentro de 10 personas que se rieron de este meme</a:t>
            </a:r>
          </a:p>
        </p:txBody>
      </p:sp>
    </p:spTree>
    <p:extLst>
      <p:ext uri="{BB962C8B-B14F-4D97-AF65-F5344CB8AC3E}">
        <p14:creationId xmlns:p14="http://schemas.microsoft.com/office/powerpoint/2010/main" val="328793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algn="ctr" rtl="0"/>
            <a:r>
              <a:rPr lang="es-ES" dirty="0" err="1"/>
              <a:t>KennyBell</a:t>
            </a:r>
            <a:r>
              <a:rPr lang="es-ES" dirty="0"/>
              <a:t>: Medio (Programación)</a:t>
            </a:r>
          </a:p>
        </p:txBody>
      </p:sp>
      <p:pic>
        <p:nvPicPr>
          <p:cNvPr id="18" name="Imagen 1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96E13DD8-56C2-E0E8-284B-3B54E58C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pic>
        <p:nvPicPr>
          <p:cNvPr id="7" name="Marcador de contenido 6" descr="Texto&#10;&#10;Descripción generada automáticamente">
            <a:extLst>
              <a:ext uri="{FF2B5EF4-FFF2-40B4-BE49-F238E27FC236}">
                <a16:creationId xmlns:a16="http://schemas.microsoft.com/office/drawing/2014/main" id="{72D101EF-66D3-5573-6062-C18483E13F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87"/>
          <a:stretch/>
        </p:blipFill>
        <p:spPr>
          <a:xfrm>
            <a:off x="7933905" y="2208764"/>
            <a:ext cx="3637986" cy="3652317"/>
          </a:xfrm>
        </p:spPr>
      </p:pic>
      <p:sp>
        <p:nvSpPr>
          <p:cNvPr id="19" name="Marcador de texto 1">
            <a:extLst>
              <a:ext uri="{FF2B5EF4-FFF2-40B4-BE49-F238E27FC236}">
                <a16:creationId xmlns:a16="http://schemas.microsoft.com/office/drawing/2014/main" id="{CBA9AA23-CDF4-C20A-326B-5B3BB94BE334}"/>
              </a:ext>
            </a:extLst>
          </p:cNvPr>
          <p:cNvSpPr txBox="1">
            <a:spLocks/>
          </p:cNvSpPr>
          <p:nvPr/>
        </p:nvSpPr>
        <p:spPr>
          <a:xfrm>
            <a:off x="399393" y="2154619"/>
            <a:ext cx="6716112" cy="4516593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es-ES" sz="3200" dirty="0"/>
              <a:t>Podríamos decir que son lenguajes que nos permiten una mayor abstracción, pero mantienen características de un lenguaje de bajo nivel.</a:t>
            </a:r>
          </a:p>
          <a:p>
            <a:pPr algn="just">
              <a:lnSpc>
                <a:spcPct val="170000"/>
              </a:lnSpc>
            </a:pPr>
            <a:r>
              <a:rPr lang="es-ES" sz="3200" dirty="0"/>
              <a:t>Su código es enviado a un compilador que luego lo convierte a “Lenguaje de Máquina”.</a:t>
            </a:r>
          </a:p>
          <a:p>
            <a:pPr algn="just">
              <a:lnSpc>
                <a:spcPct val="170000"/>
              </a:lnSpc>
            </a:pPr>
            <a:r>
              <a:rPr lang="es-ES" sz="3200" b="1" dirty="0"/>
              <a:t>El Lenguaje C </a:t>
            </a:r>
            <a:r>
              <a:rPr lang="es-ES" sz="3200" dirty="0"/>
              <a:t>es el mejor ejemplo, porque puede acceder a los registros del sistema, direcciones de memoria y mucho más.</a:t>
            </a:r>
          </a:p>
        </p:txBody>
      </p:sp>
      <p:sp>
        <p:nvSpPr>
          <p:cNvPr id="20" name="Marcador de contenido 4">
            <a:extLst>
              <a:ext uri="{FF2B5EF4-FFF2-40B4-BE49-F238E27FC236}">
                <a16:creationId xmlns:a16="http://schemas.microsoft.com/office/drawing/2014/main" id="{4F7AEBC1-C525-C01D-BA70-AA4D55DFD747}"/>
              </a:ext>
            </a:extLst>
          </p:cNvPr>
          <p:cNvSpPr txBox="1">
            <a:spLocks/>
          </p:cNvSpPr>
          <p:nvPr/>
        </p:nvSpPr>
        <p:spPr>
          <a:xfrm>
            <a:off x="7933905" y="5960821"/>
            <a:ext cx="3637986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Un </a:t>
            </a:r>
            <a:r>
              <a:rPr lang="es-PA" sz="1400" b="1" i="1" dirty="0" err="1"/>
              <a:t>Stormtropper</a:t>
            </a:r>
            <a:r>
              <a:rPr lang="es-PA" sz="1400" b="1" i="1" dirty="0"/>
              <a:t> frustrado porque él solo C que nada C.</a:t>
            </a:r>
          </a:p>
        </p:txBody>
      </p:sp>
    </p:spTree>
    <p:extLst>
      <p:ext uri="{BB962C8B-B14F-4D97-AF65-F5344CB8AC3E}">
        <p14:creationId xmlns:p14="http://schemas.microsoft.com/office/powerpoint/2010/main" val="42382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KennyBell</a:t>
            </a:r>
            <a:r>
              <a:rPr lang="es-ES" dirty="0"/>
              <a:t>: Alto (Programación)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9132" y="2114631"/>
            <a:ext cx="8366234" cy="4686258"/>
          </a:xfrm>
        </p:spPr>
        <p:txBody>
          <a:bodyPr rtlCol="0">
            <a:normAutofit fontScale="25000" lnSpcReduction="20000"/>
          </a:bodyPr>
          <a:lstStyle/>
          <a:p>
            <a:pPr algn="l" rtl="0">
              <a:lnSpc>
                <a:spcPct val="160000"/>
              </a:lnSpc>
            </a:pPr>
            <a:r>
              <a:rPr lang="es-ES" sz="8800" dirty="0"/>
              <a:t>Los lenguajes de Alto Nivel los más cercanos a nuestro lenguaje humano, ya que usan conceptos (Variables, datos, lógica, </a:t>
            </a:r>
            <a:r>
              <a:rPr lang="es-ES" sz="8800" dirty="0" err="1"/>
              <a:t>étc</a:t>
            </a:r>
            <a:r>
              <a:rPr lang="es-ES" sz="8800" dirty="0"/>
              <a:t>).</a:t>
            </a:r>
          </a:p>
          <a:p>
            <a:pPr algn="l" rtl="0">
              <a:lnSpc>
                <a:spcPct val="160000"/>
              </a:lnSpc>
            </a:pPr>
            <a:r>
              <a:rPr lang="es-ES" sz="8800" i="1" dirty="0"/>
              <a:t>Ahora hay un par de temas sobre eso:</a:t>
            </a:r>
          </a:p>
          <a:p>
            <a:pPr marL="457200" indent="-457200" algn="l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s-ES" sz="8800" dirty="0"/>
              <a:t>No podemos utilizarlos sin un intérprete o compilador que traduzca nuestro código al “</a:t>
            </a:r>
            <a:r>
              <a:rPr lang="es-ES" sz="8800" b="1" dirty="0"/>
              <a:t>Lenguaje de Máquina</a:t>
            </a:r>
            <a:r>
              <a:rPr lang="es-ES" sz="8800" dirty="0"/>
              <a:t>”</a:t>
            </a:r>
          </a:p>
          <a:p>
            <a:pPr marL="1143000" lvl="1" indent="-457200">
              <a:lnSpc>
                <a:spcPct val="160000"/>
              </a:lnSpc>
            </a:pPr>
            <a:r>
              <a:rPr lang="es-ES" sz="8800" dirty="0"/>
              <a:t>Existen dos tipos de Lenguajes de Alto Nivel</a:t>
            </a:r>
          </a:p>
          <a:p>
            <a:pPr marL="1600200" lvl="2" indent="-457200">
              <a:lnSpc>
                <a:spcPct val="160000"/>
              </a:lnSpc>
            </a:pPr>
            <a:r>
              <a:rPr lang="es-ES" sz="8800" b="1" dirty="0"/>
              <a:t>Interpretados</a:t>
            </a:r>
            <a:r>
              <a:rPr lang="es-ES" sz="8800" dirty="0"/>
              <a:t>: PHP, Python, </a:t>
            </a:r>
            <a:r>
              <a:rPr lang="es-ES" sz="8800" dirty="0" err="1"/>
              <a:t>Javascript</a:t>
            </a:r>
            <a:r>
              <a:rPr lang="es-ES" sz="8800" dirty="0"/>
              <a:t>, </a:t>
            </a:r>
            <a:r>
              <a:rPr lang="es-ES" sz="8800" dirty="0" err="1"/>
              <a:t>étc</a:t>
            </a:r>
            <a:r>
              <a:rPr lang="es-ES" sz="8800" dirty="0"/>
              <a:t>.</a:t>
            </a:r>
          </a:p>
          <a:p>
            <a:pPr marL="1600200" lvl="2" indent="-457200">
              <a:lnSpc>
                <a:spcPct val="160000"/>
              </a:lnSpc>
            </a:pPr>
            <a:r>
              <a:rPr lang="es-ES" sz="8800" b="1" dirty="0"/>
              <a:t>Compilados</a:t>
            </a:r>
            <a:r>
              <a:rPr lang="es-ES" sz="8800" dirty="0"/>
              <a:t>: C, C#, C++, Visual Basic, Java, </a:t>
            </a:r>
            <a:r>
              <a:rPr lang="es-ES" sz="8800" dirty="0" err="1"/>
              <a:t>étc</a:t>
            </a:r>
            <a:r>
              <a:rPr lang="es-ES" sz="8800" dirty="0"/>
              <a:t>.</a:t>
            </a:r>
          </a:p>
          <a:p>
            <a:pPr algn="l" rtl="0">
              <a:lnSpc>
                <a:spcPct val="160000"/>
              </a:lnSpc>
            </a:pPr>
            <a:endParaRPr lang="es-ES" sz="3200" dirty="0"/>
          </a:p>
        </p:txBody>
      </p:sp>
      <p:pic>
        <p:nvPicPr>
          <p:cNvPr id="13" name="Imagen 12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23B23361-3439-13C3-27EC-479BDC1F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8" y="626611"/>
            <a:ext cx="1555531" cy="1338823"/>
          </a:xfrm>
          <a:prstGeom prst="rect">
            <a:avLst/>
          </a:prstGeom>
        </p:spPr>
      </p:pic>
      <p:pic>
        <p:nvPicPr>
          <p:cNvPr id="5" name="Imagen 4" descr="Un periódico con la imagen de una persona&#10;&#10;Descripción generada automáticamente con confianza baja">
            <a:extLst>
              <a:ext uri="{FF2B5EF4-FFF2-40B4-BE49-F238E27FC236}">
                <a16:creationId xmlns:a16="http://schemas.microsoft.com/office/drawing/2014/main" id="{10AC7B9C-3C81-2633-92FA-5785E889D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72" y="2217682"/>
            <a:ext cx="2995449" cy="4093601"/>
          </a:xfrm>
          <a:prstGeom prst="rect">
            <a:avLst/>
          </a:prstGeom>
        </p:spPr>
      </p:pic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49B78F62-C609-31A1-98AB-0BFFE781F803}"/>
              </a:ext>
            </a:extLst>
          </p:cNvPr>
          <p:cNvSpPr txBox="1">
            <a:spLocks/>
          </p:cNvSpPr>
          <p:nvPr/>
        </p:nvSpPr>
        <p:spPr>
          <a:xfrm>
            <a:off x="378372" y="6251173"/>
            <a:ext cx="2995450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b="1" i="1" dirty="0"/>
              <a:t>*Se siente representado*</a:t>
            </a:r>
          </a:p>
        </p:txBody>
      </p:sp>
    </p:spTree>
    <p:extLst>
      <p:ext uri="{BB962C8B-B14F-4D97-AF65-F5344CB8AC3E}">
        <p14:creationId xmlns:p14="http://schemas.microsoft.com/office/powerpoint/2010/main" val="25771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¿Cómo es eso de Interpretado y Compilado?</a:t>
            </a:r>
            <a:endParaRPr lang="es-ES" dirty="0"/>
          </a:p>
        </p:txBody>
      </p:sp>
      <p:pic>
        <p:nvPicPr>
          <p:cNvPr id="8" name="Imagen 7" descr="Imagen que contiene persona, verde, vistiendo, sombrero&#10;&#10;Descripción generada automáticamente">
            <a:extLst>
              <a:ext uri="{FF2B5EF4-FFF2-40B4-BE49-F238E27FC236}">
                <a16:creationId xmlns:a16="http://schemas.microsoft.com/office/drawing/2014/main" id="{1C2B2757-6778-9ED0-0819-8687582B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971"/>
            <a:ext cx="1555531" cy="1338823"/>
          </a:xfrm>
          <a:prstGeom prst="rect">
            <a:avLst/>
          </a:prstGeom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6007276F-B8FC-80AD-E25A-F6C1C3B226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0650370"/>
              </p:ext>
            </p:extLst>
          </p:nvPr>
        </p:nvGraphicFramePr>
        <p:xfrm>
          <a:off x="2549208" y="2142128"/>
          <a:ext cx="9202299" cy="184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256063EC-AE54-A7B6-ADE6-A1536B66229E}"/>
              </a:ext>
            </a:extLst>
          </p:cNvPr>
          <p:cNvSpPr txBox="1"/>
          <p:nvPr/>
        </p:nvSpPr>
        <p:spPr>
          <a:xfrm>
            <a:off x="147144" y="2651541"/>
            <a:ext cx="1843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400" b="1" dirty="0"/>
              <a:t>Lenguajes Compilados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B641372-E1AE-36E9-497F-C18F27B2B955}"/>
              </a:ext>
            </a:extLst>
          </p:cNvPr>
          <p:cNvSpPr txBox="1"/>
          <p:nvPr/>
        </p:nvSpPr>
        <p:spPr>
          <a:xfrm>
            <a:off x="147144" y="4842948"/>
            <a:ext cx="213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400" b="1" dirty="0"/>
              <a:t>Lenguajes Interpretados</a:t>
            </a:r>
          </a:p>
        </p:txBody>
      </p:sp>
      <p:graphicFrame>
        <p:nvGraphicFramePr>
          <p:cNvPr id="18" name="Marcador de contenido 9">
            <a:extLst>
              <a:ext uri="{FF2B5EF4-FFF2-40B4-BE49-F238E27FC236}">
                <a16:creationId xmlns:a16="http://schemas.microsoft.com/office/drawing/2014/main" id="{AB7F6711-EA15-BFCC-3C2E-7BB9DA2CE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900707"/>
              </p:ext>
            </p:extLst>
          </p:nvPr>
        </p:nvGraphicFramePr>
        <p:xfrm>
          <a:off x="2549208" y="4258224"/>
          <a:ext cx="9202299" cy="184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376A330A-982D-3BCC-3421-AE4CC2AB56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6622" y="5784100"/>
            <a:ext cx="826907" cy="826907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A640AA5-F66E-D757-1392-17D553790C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5019" y="5784100"/>
            <a:ext cx="826907" cy="826907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08C05EA7-D949-2EF6-D2E5-1D38F9ECFC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1604" y="3589101"/>
            <a:ext cx="1043850" cy="1043850"/>
          </a:xfrm>
          <a:prstGeom prst="rect">
            <a:avLst/>
          </a:prstGeom>
        </p:spPr>
      </p:pic>
      <p:pic>
        <p:nvPicPr>
          <p:cNvPr id="30" name="Imagen 29" descr="Forma&#10;&#10;Descripción generada automáticamente con confianza media">
            <a:extLst>
              <a:ext uri="{FF2B5EF4-FFF2-40B4-BE49-F238E27FC236}">
                <a16:creationId xmlns:a16="http://schemas.microsoft.com/office/drawing/2014/main" id="{437F8876-CC26-0905-55A6-2BDC16FBE3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484" y="3589101"/>
            <a:ext cx="1988285" cy="104385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A044754-D1FD-F989-A20E-21454BD74ED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38611"/>
          <a:stretch/>
        </p:blipFill>
        <p:spPr>
          <a:xfrm>
            <a:off x="7470239" y="5925338"/>
            <a:ext cx="1988285" cy="6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752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700_TF67421116_Win32" id="{2B5FD222-0F8A-432F-B866-77FB5F9814F8}" vid="{104D05B3-40F6-4E4C-901E-EF81D039219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1896</TotalTime>
  <Words>2594</Words>
  <Application>Microsoft Office PowerPoint</Application>
  <PresentationFormat>Panorámica</PresentationFormat>
  <Paragraphs>315</Paragraphs>
  <Slides>21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Trebuchet MS</vt:lpstr>
      <vt:lpstr>Wingdings</vt:lpstr>
      <vt:lpstr>Berlín</vt:lpstr>
      <vt:lpstr>Fundamentos de Lenguajes de Programación</vt:lpstr>
      <vt:lpstr>Propósito y Objetivo en esta Vida</vt:lpstr>
      <vt:lpstr>Un poco de la Historia Pythonística</vt:lpstr>
      <vt:lpstr>Un poco de la Historia Pythonística</vt:lpstr>
      <vt:lpstr>KennyBell: Lenguajes de Programación</vt:lpstr>
      <vt:lpstr>KennyBell: Bajo (Programación)</vt:lpstr>
      <vt:lpstr>KennyBell: Medio (Programación)</vt:lpstr>
      <vt:lpstr>KennyBell: Alto (Programación)</vt:lpstr>
      <vt:lpstr>¿Cómo es eso de Interpretado y Compilado?</vt:lpstr>
      <vt:lpstr>CIVIL WAR: Interpretados vs. Compilados</vt:lpstr>
      <vt:lpstr>Introducción a Python 3.0</vt:lpstr>
      <vt:lpstr>¿Qué es eso del Lenguaje Python?</vt:lpstr>
      <vt:lpstr>¿La Filosofía detrás de Python?</vt:lpstr>
      <vt:lpstr>¿Qué son las Variables en Python? (Cambio)</vt:lpstr>
      <vt:lpstr>Tipos de Datos en Python: ¿Inmutables?</vt:lpstr>
      <vt:lpstr>Tipos de Datos en Python: ¿Mutables?</vt:lpstr>
      <vt:lpstr>Operadores Ariméticos: ¿Básicos?</vt:lpstr>
      <vt:lpstr>Operadores Relacionales: ¿Tinder?</vt:lpstr>
      <vt:lpstr>Entrada/Salida en Python: ¿Parece MetroBus?</vt:lpstr>
      <vt:lpstr>Vamos pa’ la Terminal…</vt:lpstr>
      <vt:lpstr>Enunciado de un Típico Problema de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Sistema Binario y Nuestras Computadoras</dc:title>
  <dc:creator>JOHEL BATISTA</dc:creator>
  <cp:lastModifiedBy>JOHEL BATISTA</cp:lastModifiedBy>
  <cp:revision>21</cp:revision>
  <dcterms:created xsi:type="dcterms:W3CDTF">2022-04-06T06:27:12Z</dcterms:created>
  <dcterms:modified xsi:type="dcterms:W3CDTF">2022-06-06T19:47:51Z</dcterms:modified>
</cp:coreProperties>
</file>